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Shrikhand" charset="1" panose="02000000000000000000"/>
      <p:regular r:id="rId20"/>
    </p:embeddedFont>
    <p:embeddedFont>
      <p:font typeface="Quicksand Medium" charset="1" panose="00000000000000000000"/>
      <p:regular r:id="rId21"/>
    </p:embeddedFont>
    <p:embeddedFont>
      <p:font typeface="Quicksand" charset="1" panose="00000000000000000000"/>
      <p:regular r:id="rId22"/>
    </p:embeddedFont>
    <p:embeddedFont>
      <p:font typeface="Happy Font TH" charset="1" panose="02000503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svg" Type="http://schemas.openxmlformats.org/officeDocument/2006/relationships/image"/><Relationship Id="rId11" Target="../media/image63.png" Type="http://schemas.openxmlformats.org/officeDocument/2006/relationships/image"/><Relationship Id="rId12" Target="../media/image64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svg" Type="http://schemas.openxmlformats.org/officeDocument/2006/relationships/image"/><Relationship Id="rId11" Target="../media/image69.png" Type="http://schemas.openxmlformats.org/officeDocument/2006/relationships/image"/><Relationship Id="rId12" Target="../media/image70.png" Type="http://schemas.openxmlformats.org/officeDocument/2006/relationships/image"/><Relationship Id="rId2" Target="../media/image30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1.png" Type="http://schemas.openxmlformats.org/officeDocument/2006/relationships/image"/><Relationship Id="rId8" Target="../media/image7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svg" Type="http://schemas.openxmlformats.org/officeDocument/2006/relationships/image"/><Relationship Id="rId11" Target="../media/image81.png" Type="http://schemas.openxmlformats.org/officeDocument/2006/relationships/image"/><Relationship Id="rId12" Target="../media/image82.svg" Type="http://schemas.openxmlformats.org/officeDocument/2006/relationships/image"/><Relationship Id="rId13" Target="../media/image83.png" Type="http://schemas.openxmlformats.org/officeDocument/2006/relationships/image"/><Relationship Id="rId14" Target="../media/image84.svg" Type="http://schemas.openxmlformats.org/officeDocument/2006/relationships/image"/><Relationship Id="rId15" Target="../media/image85.png" Type="http://schemas.openxmlformats.org/officeDocument/2006/relationships/image"/><Relationship Id="rId16" Target="../media/image86.svg" Type="http://schemas.openxmlformats.org/officeDocument/2006/relationships/image"/><Relationship Id="rId17" Target="../media/image87.png" Type="http://schemas.openxmlformats.org/officeDocument/2006/relationships/image"/><Relationship Id="rId18" Target="../media/image88.svg" Type="http://schemas.openxmlformats.org/officeDocument/2006/relationships/image"/><Relationship Id="rId19" Target="../media/image15.png" Type="http://schemas.openxmlformats.org/officeDocument/2006/relationships/image"/><Relationship Id="rId2" Target="../media/image3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5.png" Type="http://schemas.openxmlformats.org/officeDocument/2006/relationships/image"/><Relationship Id="rId6" Target="../media/image76.sv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28.png" Type="http://schemas.openxmlformats.org/officeDocument/2006/relationships/image"/><Relationship Id="rId15" Target="../media/image2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2" Target="../media/image30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svg" Type="http://schemas.openxmlformats.org/officeDocument/2006/relationships/image"/><Relationship Id="rId11" Target="../media/image51.png" Type="http://schemas.openxmlformats.org/officeDocument/2006/relationships/image"/><Relationship Id="rId12" Target="../media/image52.svg" Type="http://schemas.openxmlformats.org/officeDocument/2006/relationships/image"/><Relationship Id="rId2" Target="../media/image30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svg" Type="http://schemas.openxmlformats.org/officeDocument/2006/relationships/image"/><Relationship Id="rId11" Target="../media/image51.png" Type="http://schemas.openxmlformats.org/officeDocument/2006/relationships/image"/><Relationship Id="rId12" Target="../media/image52.svg" Type="http://schemas.openxmlformats.org/officeDocument/2006/relationships/image"/><Relationship Id="rId2" Target="../media/image30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2" Target="../media/image30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5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980" y="527374"/>
            <a:ext cx="16724040" cy="9232251"/>
            <a:chOff x="0" y="0"/>
            <a:chExt cx="1843346" cy="10175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3346" cy="1017591"/>
            </a:xfrm>
            <a:custGeom>
              <a:avLst/>
              <a:gdLst/>
              <a:ahLst/>
              <a:cxnLst/>
              <a:rect r="r" b="b" t="t" l="l"/>
              <a:pathLst>
                <a:path h="1017591" w="1843346">
                  <a:moveTo>
                    <a:pt x="921673" y="0"/>
                  </a:moveTo>
                  <a:cubicBezTo>
                    <a:pt x="412647" y="0"/>
                    <a:pt x="0" y="227796"/>
                    <a:pt x="0" y="508796"/>
                  </a:cubicBezTo>
                  <a:cubicBezTo>
                    <a:pt x="0" y="789796"/>
                    <a:pt x="412647" y="1017591"/>
                    <a:pt x="921673" y="1017591"/>
                  </a:cubicBezTo>
                  <a:cubicBezTo>
                    <a:pt x="1430699" y="1017591"/>
                    <a:pt x="1843346" y="789796"/>
                    <a:pt x="1843346" y="508796"/>
                  </a:cubicBezTo>
                  <a:cubicBezTo>
                    <a:pt x="1843346" y="227796"/>
                    <a:pt x="1430699" y="0"/>
                    <a:pt x="9216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72814" y="47774"/>
              <a:ext cx="1497719" cy="874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176994" y="5367245"/>
            <a:ext cx="10176261" cy="1908049"/>
          </a:xfrm>
          <a:custGeom>
            <a:avLst/>
            <a:gdLst/>
            <a:ahLst/>
            <a:cxnLst/>
            <a:rect r="r" b="b" t="t" l="l"/>
            <a:pathLst>
              <a:path h="1908049" w="10176261">
                <a:moveTo>
                  <a:pt x="0" y="0"/>
                </a:moveTo>
                <a:lnTo>
                  <a:pt x="10176260" y="0"/>
                </a:lnTo>
                <a:lnTo>
                  <a:pt x="10176260" y="1908049"/>
                </a:lnTo>
                <a:lnTo>
                  <a:pt x="0" y="1908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76994" y="3567769"/>
            <a:ext cx="9934012" cy="4322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58"/>
              </a:lnSpc>
            </a:pPr>
            <a:r>
              <a:rPr lang="en-US" sz="19705" spc="-492">
                <a:solidFill>
                  <a:srgbClr val="6E5AE2"/>
                </a:solidFill>
                <a:latin typeface="Shrikhand"/>
                <a:ea typeface="Shrikhand"/>
                <a:cs typeface="Shrikhand"/>
                <a:sym typeface="Shrikhand"/>
              </a:rPr>
              <a:t>Modelo Crystal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519935" y="-2135759"/>
            <a:ext cx="6144805" cy="6328919"/>
          </a:xfrm>
          <a:custGeom>
            <a:avLst/>
            <a:gdLst/>
            <a:ahLst/>
            <a:cxnLst/>
            <a:rect r="r" b="b" t="t" l="l"/>
            <a:pathLst>
              <a:path h="6328919" w="6144805">
                <a:moveTo>
                  <a:pt x="0" y="0"/>
                </a:moveTo>
                <a:lnTo>
                  <a:pt x="6144804" y="0"/>
                </a:lnTo>
                <a:lnTo>
                  <a:pt x="6144804" y="6328918"/>
                </a:lnTo>
                <a:lnTo>
                  <a:pt x="0" y="6328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786574" y="5367245"/>
            <a:ext cx="6937035" cy="7144886"/>
          </a:xfrm>
          <a:custGeom>
            <a:avLst/>
            <a:gdLst/>
            <a:ahLst/>
            <a:cxnLst/>
            <a:rect r="r" b="b" t="t" l="l"/>
            <a:pathLst>
              <a:path h="7144886" w="6937035">
                <a:moveTo>
                  <a:pt x="0" y="0"/>
                </a:moveTo>
                <a:lnTo>
                  <a:pt x="6937035" y="0"/>
                </a:lnTo>
                <a:lnTo>
                  <a:pt x="6937035" y="7144886"/>
                </a:lnTo>
                <a:lnTo>
                  <a:pt x="0" y="7144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35937" y="6690425"/>
            <a:ext cx="3912801" cy="4114800"/>
          </a:xfrm>
          <a:custGeom>
            <a:avLst/>
            <a:gdLst/>
            <a:ahLst/>
            <a:cxnLst/>
            <a:rect r="r" b="b" t="t" l="l"/>
            <a:pathLst>
              <a:path h="4114800" w="3912801">
                <a:moveTo>
                  <a:pt x="0" y="0"/>
                </a:moveTo>
                <a:lnTo>
                  <a:pt x="3912800" y="0"/>
                </a:lnTo>
                <a:lnTo>
                  <a:pt x="3912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488101">
            <a:off x="-145113" y="-610985"/>
            <a:ext cx="4006241" cy="3280110"/>
          </a:xfrm>
          <a:custGeom>
            <a:avLst/>
            <a:gdLst/>
            <a:ahLst/>
            <a:cxnLst/>
            <a:rect r="r" b="b" t="t" l="l"/>
            <a:pathLst>
              <a:path h="3280110" w="4006241">
                <a:moveTo>
                  <a:pt x="0" y="0"/>
                </a:moveTo>
                <a:lnTo>
                  <a:pt x="4006241" y="0"/>
                </a:lnTo>
                <a:lnTo>
                  <a:pt x="4006241" y="3280110"/>
                </a:lnTo>
                <a:lnTo>
                  <a:pt x="0" y="32801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33257" y="7275294"/>
            <a:ext cx="819892" cy="819892"/>
          </a:xfrm>
          <a:custGeom>
            <a:avLst/>
            <a:gdLst/>
            <a:ahLst/>
            <a:cxnLst/>
            <a:rect r="r" b="b" t="t" l="l"/>
            <a:pathLst>
              <a:path h="819892" w="819892">
                <a:moveTo>
                  <a:pt x="0" y="0"/>
                </a:moveTo>
                <a:lnTo>
                  <a:pt x="819891" y="0"/>
                </a:lnTo>
                <a:lnTo>
                  <a:pt x="819891" y="819891"/>
                </a:lnTo>
                <a:lnTo>
                  <a:pt x="0" y="8198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519935" y="6459042"/>
            <a:ext cx="1891492" cy="1632503"/>
          </a:xfrm>
          <a:custGeom>
            <a:avLst/>
            <a:gdLst/>
            <a:ahLst/>
            <a:cxnLst/>
            <a:rect r="r" b="b" t="t" l="l"/>
            <a:pathLst>
              <a:path h="1632503" w="1891492">
                <a:moveTo>
                  <a:pt x="0" y="0"/>
                </a:moveTo>
                <a:lnTo>
                  <a:pt x="1891492" y="0"/>
                </a:lnTo>
                <a:lnTo>
                  <a:pt x="1891492" y="1632503"/>
                </a:lnTo>
                <a:lnTo>
                  <a:pt x="0" y="16325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780804" y="1582181"/>
            <a:ext cx="3572344" cy="2523376"/>
          </a:xfrm>
          <a:custGeom>
            <a:avLst/>
            <a:gdLst/>
            <a:ahLst/>
            <a:cxnLst/>
            <a:rect r="r" b="b" t="t" l="l"/>
            <a:pathLst>
              <a:path h="2523376" w="3572344">
                <a:moveTo>
                  <a:pt x="0" y="0"/>
                </a:moveTo>
                <a:lnTo>
                  <a:pt x="3572344" y="0"/>
                </a:lnTo>
                <a:lnTo>
                  <a:pt x="3572344" y="2523376"/>
                </a:lnTo>
                <a:lnTo>
                  <a:pt x="0" y="25233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854572" y="527374"/>
            <a:ext cx="3812275" cy="976895"/>
          </a:xfrm>
          <a:custGeom>
            <a:avLst/>
            <a:gdLst/>
            <a:ahLst/>
            <a:cxnLst/>
            <a:rect r="r" b="b" t="t" l="l"/>
            <a:pathLst>
              <a:path h="976895" w="3812275">
                <a:moveTo>
                  <a:pt x="0" y="0"/>
                </a:moveTo>
                <a:lnTo>
                  <a:pt x="3812275" y="0"/>
                </a:lnTo>
                <a:lnTo>
                  <a:pt x="3812275" y="976896"/>
                </a:lnTo>
                <a:lnTo>
                  <a:pt x="0" y="97689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980" y="527374"/>
            <a:ext cx="16724040" cy="9232251"/>
            <a:chOff x="0" y="0"/>
            <a:chExt cx="1843346" cy="10175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3346" cy="1017591"/>
            </a:xfrm>
            <a:custGeom>
              <a:avLst/>
              <a:gdLst/>
              <a:ahLst/>
              <a:cxnLst/>
              <a:rect r="r" b="b" t="t" l="l"/>
              <a:pathLst>
                <a:path h="1017591" w="1843346">
                  <a:moveTo>
                    <a:pt x="921673" y="0"/>
                  </a:moveTo>
                  <a:cubicBezTo>
                    <a:pt x="412647" y="0"/>
                    <a:pt x="0" y="227796"/>
                    <a:pt x="0" y="508796"/>
                  </a:cubicBezTo>
                  <a:cubicBezTo>
                    <a:pt x="0" y="789796"/>
                    <a:pt x="412647" y="1017591"/>
                    <a:pt x="921673" y="1017591"/>
                  </a:cubicBezTo>
                  <a:cubicBezTo>
                    <a:pt x="1430699" y="1017591"/>
                    <a:pt x="1843346" y="789796"/>
                    <a:pt x="1843346" y="508796"/>
                  </a:cubicBezTo>
                  <a:cubicBezTo>
                    <a:pt x="1843346" y="227796"/>
                    <a:pt x="1430699" y="0"/>
                    <a:pt x="9216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72814" y="47774"/>
              <a:ext cx="1497719" cy="874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099421" y="204162"/>
            <a:ext cx="12089158" cy="2266717"/>
          </a:xfrm>
          <a:custGeom>
            <a:avLst/>
            <a:gdLst/>
            <a:ahLst/>
            <a:cxnLst/>
            <a:rect r="r" b="b" t="t" l="l"/>
            <a:pathLst>
              <a:path h="2266717" w="12089158">
                <a:moveTo>
                  <a:pt x="0" y="0"/>
                </a:moveTo>
                <a:lnTo>
                  <a:pt x="12089158" y="0"/>
                </a:lnTo>
                <a:lnTo>
                  <a:pt x="12089158" y="2266718"/>
                </a:lnTo>
                <a:lnTo>
                  <a:pt x="0" y="2266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30397" y="736499"/>
            <a:ext cx="11027206" cy="1402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74"/>
              </a:lnSpc>
            </a:pPr>
            <a:r>
              <a:rPr lang="en-US" sz="10574" spc="-264">
                <a:solidFill>
                  <a:srgbClr val="CA4E8D"/>
                </a:solidFill>
                <a:latin typeface="Shrikhand"/>
                <a:ea typeface="Shrikhand"/>
                <a:cs typeface="Shrikhand"/>
                <a:sym typeface="Shrikhand"/>
              </a:rPr>
              <a:t>Prós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7412294">
            <a:off x="14671648" y="5901983"/>
            <a:ext cx="7232704" cy="7232704"/>
          </a:xfrm>
          <a:custGeom>
            <a:avLst/>
            <a:gdLst/>
            <a:ahLst/>
            <a:cxnLst/>
            <a:rect r="r" b="b" t="t" l="l"/>
            <a:pathLst>
              <a:path h="7232704" w="7232704">
                <a:moveTo>
                  <a:pt x="0" y="0"/>
                </a:moveTo>
                <a:lnTo>
                  <a:pt x="7232704" y="0"/>
                </a:lnTo>
                <a:lnTo>
                  <a:pt x="7232704" y="7232704"/>
                </a:lnTo>
                <a:lnTo>
                  <a:pt x="0" y="7232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333637" y="-2273360"/>
            <a:ext cx="5964034" cy="5964034"/>
          </a:xfrm>
          <a:custGeom>
            <a:avLst/>
            <a:gdLst/>
            <a:ahLst/>
            <a:cxnLst/>
            <a:rect r="r" b="b" t="t" l="l"/>
            <a:pathLst>
              <a:path h="5964034" w="5964034">
                <a:moveTo>
                  <a:pt x="0" y="0"/>
                </a:moveTo>
                <a:lnTo>
                  <a:pt x="5964034" y="0"/>
                </a:lnTo>
                <a:lnTo>
                  <a:pt x="5964034" y="5964033"/>
                </a:lnTo>
                <a:lnTo>
                  <a:pt x="0" y="59640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59964" y="7821295"/>
            <a:ext cx="3674869" cy="3697981"/>
          </a:xfrm>
          <a:custGeom>
            <a:avLst/>
            <a:gdLst/>
            <a:ahLst/>
            <a:cxnLst/>
            <a:rect r="r" b="b" t="t" l="l"/>
            <a:pathLst>
              <a:path h="3697981" w="3674869">
                <a:moveTo>
                  <a:pt x="0" y="0"/>
                </a:moveTo>
                <a:lnTo>
                  <a:pt x="3674869" y="0"/>
                </a:lnTo>
                <a:lnTo>
                  <a:pt x="3674869" y="3697982"/>
                </a:lnTo>
                <a:lnTo>
                  <a:pt x="0" y="36979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25047" y="-1139458"/>
            <a:ext cx="3668506" cy="3696228"/>
          </a:xfrm>
          <a:custGeom>
            <a:avLst/>
            <a:gdLst/>
            <a:ahLst/>
            <a:cxnLst/>
            <a:rect r="r" b="b" t="t" l="l"/>
            <a:pathLst>
              <a:path h="3696228" w="3668506">
                <a:moveTo>
                  <a:pt x="0" y="0"/>
                </a:moveTo>
                <a:lnTo>
                  <a:pt x="3668506" y="0"/>
                </a:lnTo>
                <a:lnTo>
                  <a:pt x="3668506" y="3696228"/>
                </a:lnTo>
                <a:lnTo>
                  <a:pt x="0" y="36962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664107" y="949217"/>
            <a:ext cx="2006490" cy="1417313"/>
          </a:xfrm>
          <a:custGeom>
            <a:avLst/>
            <a:gdLst/>
            <a:ahLst/>
            <a:cxnLst/>
            <a:rect r="r" b="b" t="t" l="l"/>
            <a:pathLst>
              <a:path h="1417313" w="2006490">
                <a:moveTo>
                  <a:pt x="0" y="0"/>
                </a:moveTo>
                <a:lnTo>
                  <a:pt x="2006490" y="0"/>
                </a:lnTo>
                <a:lnTo>
                  <a:pt x="2006490" y="1417313"/>
                </a:lnTo>
                <a:lnTo>
                  <a:pt x="0" y="14173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081014" y="164490"/>
            <a:ext cx="1191624" cy="1569455"/>
          </a:xfrm>
          <a:custGeom>
            <a:avLst/>
            <a:gdLst/>
            <a:ahLst/>
            <a:cxnLst/>
            <a:rect r="r" b="b" t="t" l="l"/>
            <a:pathLst>
              <a:path h="1569455" w="1191624">
                <a:moveTo>
                  <a:pt x="0" y="0"/>
                </a:moveTo>
                <a:lnTo>
                  <a:pt x="1191624" y="0"/>
                </a:lnTo>
                <a:lnTo>
                  <a:pt x="1191624" y="1569455"/>
                </a:lnTo>
                <a:lnTo>
                  <a:pt x="0" y="15694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707479" y="2254884"/>
            <a:ext cx="12873041" cy="700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6E5AE2"/>
                </a:solidFill>
                <a:latin typeface="Happy Font TH"/>
                <a:ea typeface="Happy Font TH"/>
                <a:cs typeface="Happy Font TH"/>
                <a:sym typeface="Happy Font TH"/>
              </a:rPr>
              <a:t>Feedbacks constantes: </a:t>
            </a:r>
            <a:r>
              <a:rPr lang="en-US" sz="4399">
                <a:solidFill>
                  <a:srgbClr val="6E5AE2"/>
                </a:solidFill>
                <a:latin typeface="Happy Font TH"/>
                <a:ea typeface="Happy Font TH"/>
                <a:cs typeface="Happy Font TH"/>
                <a:sym typeface="Happy Font TH"/>
              </a:rPr>
              <a:t>Isso ajuda a identificar e corrigir problemas rapidamente.</a:t>
            </a:r>
          </a:p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6E5AE2"/>
                </a:solidFill>
                <a:latin typeface="Happy Font TH"/>
                <a:ea typeface="Happy Font TH"/>
                <a:cs typeface="Happy Font TH"/>
                <a:sym typeface="Happy Font TH"/>
              </a:rPr>
              <a:t>Segurança: A adaptabilidade da metodologia Crystal permite que as empresas se ajustem às mudanças no mercado e às necessidades dos clientes.</a:t>
            </a:r>
          </a:p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6E5AE2"/>
                </a:solidFill>
                <a:latin typeface="Happy Font TH"/>
                <a:ea typeface="Happy Font TH"/>
                <a:cs typeface="Happy Font TH"/>
                <a:sym typeface="Happy Font TH"/>
              </a:rPr>
              <a:t>V</a:t>
            </a:r>
            <a:r>
              <a:rPr lang="en-US" sz="4399">
                <a:solidFill>
                  <a:srgbClr val="6E5AE2"/>
                </a:solidFill>
                <a:latin typeface="Happy Font TH"/>
                <a:ea typeface="Happy Font TH"/>
                <a:cs typeface="Happy Font TH"/>
                <a:sym typeface="Happy Font TH"/>
              </a:rPr>
              <a:t>alorização: a automação de testes, garantindo que o produto seja testado de forma consistente e abrangente.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66613">
            <a:off x="3824292" y="-4098443"/>
            <a:ext cx="10639415" cy="18483887"/>
          </a:xfrm>
          <a:custGeom>
            <a:avLst/>
            <a:gdLst/>
            <a:ahLst/>
            <a:cxnLst/>
            <a:rect r="r" b="b" t="t" l="l"/>
            <a:pathLst>
              <a:path h="18483887" w="10639415">
                <a:moveTo>
                  <a:pt x="10639416" y="199319"/>
                </a:moveTo>
                <a:lnTo>
                  <a:pt x="10285069" y="18483886"/>
                </a:lnTo>
                <a:lnTo>
                  <a:pt x="0" y="18284567"/>
                </a:lnTo>
                <a:lnTo>
                  <a:pt x="354347" y="0"/>
                </a:lnTo>
                <a:lnTo>
                  <a:pt x="10639416" y="199319"/>
                </a:lnTo>
                <a:close/>
              </a:path>
            </a:pathLst>
          </a:custGeom>
          <a:blipFill>
            <a:blip r:embed="rId2"/>
            <a:stretch>
              <a:fillRect l="-11420" t="0" r="-1142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980" y="527374"/>
            <a:ext cx="16724040" cy="9232251"/>
            <a:chOff x="0" y="0"/>
            <a:chExt cx="1843346" cy="10175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3346" cy="1017591"/>
            </a:xfrm>
            <a:custGeom>
              <a:avLst/>
              <a:gdLst/>
              <a:ahLst/>
              <a:cxnLst/>
              <a:rect r="r" b="b" t="t" l="l"/>
              <a:pathLst>
                <a:path h="1017591" w="1843346">
                  <a:moveTo>
                    <a:pt x="921673" y="0"/>
                  </a:moveTo>
                  <a:cubicBezTo>
                    <a:pt x="412647" y="0"/>
                    <a:pt x="0" y="227796"/>
                    <a:pt x="0" y="508796"/>
                  </a:cubicBezTo>
                  <a:cubicBezTo>
                    <a:pt x="0" y="789796"/>
                    <a:pt x="412647" y="1017591"/>
                    <a:pt x="921673" y="1017591"/>
                  </a:cubicBezTo>
                  <a:cubicBezTo>
                    <a:pt x="1430699" y="1017591"/>
                    <a:pt x="1843346" y="789796"/>
                    <a:pt x="1843346" y="508796"/>
                  </a:cubicBezTo>
                  <a:cubicBezTo>
                    <a:pt x="1843346" y="227796"/>
                    <a:pt x="1430699" y="0"/>
                    <a:pt x="9216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72814" y="47774"/>
              <a:ext cx="1497719" cy="874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110650">
            <a:off x="15218009" y="5212324"/>
            <a:ext cx="9355858" cy="10149353"/>
          </a:xfrm>
          <a:custGeom>
            <a:avLst/>
            <a:gdLst/>
            <a:ahLst/>
            <a:cxnLst/>
            <a:rect r="r" b="b" t="t" l="l"/>
            <a:pathLst>
              <a:path h="10149353" w="9355858">
                <a:moveTo>
                  <a:pt x="0" y="0"/>
                </a:moveTo>
                <a:lnTo>
                  <a:pt x="9355858" y="0"/>
                </a:lnTo>
                <a:lnTo>
                  <a:pt x="9355858" y="10149352"/>
                </a:lnTo>
                <a:lnTo>
                  <a:pt x="0" y="10149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614738">
            <a:off x="-3785811" y="-4496108"/>
            <a:ext cx="8289188" cy="8992216"/>
          </a:xfrm>
          <a:custGeom>
            <a:avLst/>
            <a:gdLst/>
            <a:ahLst/>
            <a:cxnLst/>
            <a:rect r="r" b="b" t="t" l="l"/>
            <a:pathLst>
              <a:path h="8992216" w="8289188">
                <a:moveTo>
                  <a:pt x="0" y="0"/>
                </a:moveTo>
                <a:lnTo>
                  <a:pt x="8289188" y="0"/>
                </a:lnTo>
                <a:lnTo>
                  <a:pt x="8289188" y="8992216"/>
                </a:lnTo>
                <a:lnTo>
                  <a:pt x="0" y="8992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38739" y="527374"/>
            <a:ext cx="10810521" cy="2026973"/>
          </a:xfrm>
          <a:custGeom>
            <a:avLst/>
            <a:gdLst/>
            <a:ahLst/>
            <a:cxnLst/>
            <a:rect r="r" b="b" t="t" l="l"/>
            <a:pathLst>
              <a:path h="2026973" w="10810521">
                <a:moveTo>
                  <a:pt x="0" y="0"/>
                </a:moveTo>
                <a:lnTo>
                  <a:pt x="10810522" y="0"/>
                </a:lnTo>
                <a:lnTo>
                  <a:pt x="10810522" y="2026973"/>
                </a:lnTo>
                <a:lnTo>
                  <a:pt x="0" y="2026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04846" y="103111"/>
            <a:ext cx="1010002" cy="1522332"/>
          </a:xfrm>
          <a:custGeom>
            <a:avLst/>
            <a:gdLst/>
            <a:ahLst/>
            <a:cxnLst/>
            <a:rect r="r" b="b" t="t" l="l"/>
            <a:pathLst>
              <a:path h="1522332" w="1010002">
                <a:moveTo>
                  <a:pt x="0" y="0"/>
                </a:moveTo>
                <a:lnTo>
                  <a:pt x="1010002" y="0"/>
                </a:lnTo>
                <a:lnTo>
                  <a:pt x="1010002" y="1522332"/>
                </a:lnTo>
                <a:lnTo>
                  <a:pt x="0" y="152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34783" y="90474"/>
            <a:ext cx="1728614" cy="2569561"/>
          </a:xfrm>
          <a:custGeom>
            <a:avLst/>
            <a:gdLst/>
            <a:ahLst/>
            <a:cxnLst/>
            <a:rect r="r" b="b" t="t" l="l"/>
            <a:pathLst>
              <a:path h="2569561" w="1728614">
                <a:moveTo>
                  <a:pt x="0" y="0"/>
                </a:moveTo>
                <a:lnTo>
                  <a:pt x="1728613" y="0"/>
                </a:lnTo>
                <a:lnTo>
                  <a:pt x="1728613" y="2569560"/>
                </a:lnTo>
                <a:lnTo>
                  <a:pt x="0" y="25695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455401" y="6535963"/>
            <a:ext cx="3662210" cy="5966941"/>
          </a:xfrm>
          <a:custGeom>
            <a:avLst/>
            <a:gdLst/>
            <a:ahLst/>
            <a:cxnLst/>
            <a:rect r="r" b="b" t="t" l="l"/>
            <a:pathLst>
              <a:path h="5966941" w="3662210">
                <a:moveTo>
                  <a:pt x="0" y="0"/>
                </a:moveTo>
                <a:lnTo>
                  <a:pt x="3662210" y="0"/>
                </a:lnTo>
                <a:lnTo>
                  <a:pt x="3662210" y="5966941"/>
                </a:lnTo>
                <a:lnTo>
                  <a:pt x="0" y="59669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483695" y="275588"/>
            <a:ext cx="2219010" cy="2699710"/>
          </a:xfrm>
          <a:custGeom>
            <a:avLst/>
            <a:gdLst/>
            <a:ahLst/>
            <a:cxnLst/>
            <a:rect r="r" b="b" t="t" l="l"/>
            <a:pathLst>
              <a:path h="2699710" w="2219010">
                <a:moveTo>
                  <a:pt x="0" y="0"/>
                </a:moveTo>
                <a:lnTo>
                  <a:pt x="2219010" y="0"/>
                </a:lnTo>
                <a:lnTo>
                  <a:pt x="2219010" y="2699710"/>
                </a:lnTo>
                <a:lnTo>
                  <a:pt x="0" y="26997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37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318844" y="2574309"/>
            <a:ext cx="9596063" cy="6445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A metodologia não foi desenvolvida para trabalhar com projetos longos;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Muita documentação pode ser prejudicial para projetos pequenos;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Pouca atenção para dinâmicas do time;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Documentação bem mais formal que outras metodologias.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18844" y="872462"/>
            <a:ext cx="9650312" cy="147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sz="12744" spc="-318">
                <a:solidFill>
                  <a:srgbClr val="6E5AE2"/>
                </a:solidFill>
                <a:latin typeface="Shrikhand"/>
                <a:ea typeface="Shrikhand"/>
                <a:cs typeface="Shrikhand"/>
                <a:sym typeface="Shrikhand"/>
              </a:rPr>
              <a:t>Contras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980" y="527374"/>
            <a:ext cx="16724040" cy="9232251"/>
            <a:chOff x="0" y="0"/>
            <a:chExt cx="1843346" cy="10175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3346" cy="1017591"/>
            </a:xfrm>
            <a:custGeom>
              <a:avLst/>
              <a:gdLst/>
              <a:ahLst/>
              <a:cxnLst/>
              <a:rect r="r" b="b" t="t" l="l"/>
              <a:pathLst>
                <a:path h="1017591" w="1843346">
                  <a:moveTo>
                    <a:pt x="921673" y="0"/>
                  </a:moveTo>
                  <a:cubicBezTo>
                    <a:pt x="412647" y="0"/>
                    <a:pt x="0" y="227796"/>
                    <a:pt x="0" y="508796"/>
                  </a:cubicBezTo>
                  <a:cubicBezTo>
                    <a:pt x="0" y="789796"/>
                    <a:pt x="412647" y="1017591"/>
                    <a:pt x="921673" y="1017591"/>
                  </a:cubicBezTo>
                  <a:cubicBezTo>
                    <a:pt x="1430699" y="1017591"/>
                    <a:pt x="1843346" y="789796"/>
                    <a:pt x="1843346" y="508796"/>
                  </a:cubicBezTo>
                  <a:cubicBezTo>
                    <a:pt x="1843346" y="227796"/>
                    <a:pt x="1430699" y="0"/>
                    <a:pt x="9216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72814" y="47774"/>
              <a:ext cx="1497719" cy="874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917361" y="40413"/>
            <a:ext cx="12151453" cy="2278398"/>
          </a:xfrm>
          <a:custGeom>
            <a:avLst/>
            <a:gdLst/>
            <a:ahLst/>
            <a:cxnLst/>
            <a:rect r="r" b="b" t="t" l="l"/>
            <a:pathLst>
              <a:path h="2278398" w="12151453">
                <a:moveTo>
                  <a:pt x="0" y="0"/>
                </a:moveTo>
                <a:lnTo>
                  <a:pt x="12151454" y="0"/>
                </a:lnTo>
                <a:lnTo>
                  <a:pt x="12151454" y="2278398"/>
                </a:lnTo>
                <a:lnTo>
                  <a:pt x="0" y="2278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04708" y="676820"/>
            <a:ext cx="12878585" cy="147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sz="12744" spc="-318">
                <a:solidFill>
                  <a:srgbClr val="6E5AE2"/>
                </a:solidFill>
                <a:latin typeface="Shrikhand"/>
                <a:ea typeface="Shrikhand"/>
                <a:cs typeface="Shrikhand"/>
                <a:sym typeface="Shrikhand"/>
              </a:rPr>
              <a:t>Características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898902" y="-3646077"/>
            <a:ext cx="7080019" cy="7292154"/>
          </a:xfrm>
          <a:custGeom>
            <a:avLst/>
            <a:gdLst/>
            <a:ahLst/>
            <a:cxnLst/>
            <a:rect r="r" b="b" t="t" l="l"/>
            <a:pathLst>
              <a:path h="7292154" w="7080019">
                <a:moveTo>
                  <a:pt x="0" y="0"/>
                </a:moveTo>
                <a:lnTo>
                  <a:pt x="7080019" y="0"/>
                </a:lnTo>
                <a:lnTo>
                  <a:pt x="7080019" y="7292154"/>
                </a:lnTo>
                <a:lnTo>
                  <a:pt x="0" y="7292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220826" y="5514001"/>
            <a:ext cx="6898926" cy="7105635"/>
          </a:xfrm>
          <a:custGeom>
            <a:avLst/>
            <a:gdLst/>
            <a:ahLst/>
            <a:cxnLst/>
            <a:rect r="r" b="b" t="t" l="l"/>
            <a:pathLst>
              <a:path h="7105635" w="6898926">
                <a:moveTo>
                  <a:pt x="0" y="0"/>
                </a:moveTo>
                <a:lnTo>
                  <a:pt x="6898925" y="0"/>
                </a:lnTo>
                <a:lnTo>
                  <a:pt x="6898925" y="7105636"/>
                </a:lnTo>
                <a:lnTo>
                  <a:pt x="0" y="71056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776301">
            <a:off x="14752178" y="6982619"/>
            <a:ext cx="4710298" cy="6107356"/>
          </a:xfrm>
          <a:custGeom>
            <a:avLst/>
            <a:gdLst/>
            <a:ahLst/>
            <a:cxnLst/>
            <a:rect r="r" b="b" t="t" l="l"/>
            <a:pathLst>
              <a:path h="6107356" w="4710298">
                <a:moveTo>
                  <a:pt x="0" y="0"/>
                </a:moveTo>
                <a:lnTo>
                  <a:pt x="4710299" y="0"/>
                </a:lnTo>
                <a:lnTo>
                  <a:pt x="4710299" y="6107356"/>
                </a:lnTo>
                <a:lnTo>
                  <a:pt x="0" y="61073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347837">
            <a:off x="-3167336" y="-543428"/>
            <a:ext cx="7391054" cy="3446079"/>
          </a:xfrm>
          <a:custGeom>
            <a:avLst/>
            <a:gdLst/>
            <a:ahLst/>
            <a:cxnLst/>
            <a:rect r="r" b="b" t="t" l="l"/>
            <a:pathLst>
              <a:path h="3446079" w="7391054">
                <a:moveTo>
                  <a:pt x="0" y="0"/>
                </a:moveTo>
                <a:lnTo>
                  <a:pt x="7391054" y="0"/>
                </a:lnTo>
                <a:lnTo>
                  <a:pt x="7391054" y="3446079"/>
                </a:lnTo>
                <a:lnTo>
                  <a:pt x="0" y="34460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87074" y="2063403"/>
            <a:ext cx="14313853" cy="700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6E5AE2"/>
                </a:solidFill>
                <a:latin typeface="Happy Font TH"/>
                <a:ea typeface="Happy Font TH"/>
                <a:cs typeface="Happy Font TH"/>
                <a:sym typeface="Happy Font TH"/>
              </a:rPr>
              <a:t>Adaptabilidade: Metodologias flexíveis adaptáveis </a:t>
            </a:r>
          </a:p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6E5AE2"/>
                </a:solidFill>
                <a:latin typeface="Happy Font TH"/>
                <a:ea typeface="Happy Font TH"/>
                <a:cs typeface="Happy Font TH"/>
                <a:sym typeface="Happy Font TH"/>
              </a:rPr>
              <a:t>  Comunicação Cooperativa: Foco na colaboração efetiva entre membros da equipe.</a:t>
            </a:r>
          </a:p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6E5AE2"/>
                </a:solidFill>
                <a:latin typeface="Happy Font TH"/>
                <a:ea typeface="Happy Font TH"/>
                <a:cs typeface="Happy Font TH"/>
                <a:sym typeface="Happy Font TH"/>
              </a:rPr>
              <a:t>  Entrega de Software: Prioriza a entrega contínua de software.</a:t>
            </a:r>
          </a:p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6E5AE2"/>
                </a:solidFill>
                <a:latin typeface="Happy Font TH"/>
                <a:ea typeface="Happy Font TH"/>
                <a:cs typeface="Happy Font TH"/>
                <a:sym typeface="Happy Font TH"/>
              </a:rPr>
              <a:t>  Elementos Essenciais: Conjunto de elementos comuns, como papéis...</a:t>
            </a:r>
          </a:p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6E5AE2"/>
                </a:solidFill>
                <a:latin typeface="Happy Font TH"/>
                <a:ea typeface="Happy Font TH"/>
                <a:cs typeface="Happy Font TH"/>
                <a:sym typeface="Happy Font TH"/>
              </a:rPr>
              <a:t>  Família de Métodos: Diversas metodologias ágeis que provaram ser eficazes.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66613">
            <a:off x="3824292" y="-4098443"/>
            <a:ext cx="10639415" cy="18483887"/>
          </a:xfrm>
          <a:custGeom>
            <a:avLst/>
            <a:gdLst/>
            <a:ahLst/>
            <a:cxnLst/>
            <a:rect r="r" b="b" t="t" l="l"/>
            <a:pathLst>
              <a:path h="18483887" w="10639415">
                <a:moveTo>
                  <a:pt x="10639416" y="199319"/>
                </a:moveTo>
                <a:lnTo>
                  <a:pt x="10285069" y="18483886"/>
                </a:lnTo>
                <a:lnTo>
                  <a:pt x="0" y="18284567"/>
                </a:lnTo>
                <a:lnTo>
                  <a:pt x="354347" y="0"/>
                </a:lnTo>
                <a:lnTo>
                  <a:pt x="10639416" y="199319"/>
                </a:lnTo>
                <a:close/>
              </a:path>
            </a:pathLst>
          </a:custGeom>
          <a:blipFill>
            <a:blip r:embed="rId2"/>
            <a:stretch>
              <a:fillRect l="-11420" t="0" r="-1142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980" y="527374"/>
            <a:ext cx="16724040" cy="9232251"/>
            <a:chOff x="0" y="0"/>
            <a:chExt cx="1843346" cy="10175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3346" cy="1017591"/>
            </a:xfrm>
            <a:custGeom>
              <a:avLst/>
              <a:gdLst/>
              <a:ahLst/>
              <a:cxnLst/>
              <a:rect r="r" b="b" t="t" l="l"/>
              <a:pathLst>
                <a:path h="1017591" w="1843346">
                  <a:moveTo>
                    <a:pt x="921673" y="0"/>
                  </a:moveTo>
                  <a:cubicBezTo>
                    <a:pt x="412647" y="0"/>
                    <a:pt x="0" y="227796"/>
                    <a:pt x="0" y="508796"/>
                  </a:cubicBezTo>
                  <a:cubicBezTo>
                    <a:pt x="0" y="789796"/>
                    <a:pt x="412647" y="1017591"/>
                    <a:pt x="921673" y="1017591"/>
                  </a:cubicBezTo>
                  <a:cubicBezTo>
                    <a:pt x="1430699" y="1017591"/>
                    <a:pt x="1843346" y="789796"/>
                    <a:pt x="1843346" y="508796"/>
                  </a:cubicBezTo>
                  <a:cubicBezTo>
                    <a:pt x="1843346" y="227796"/>
                    <a:pt x="1430699" y="0"/>
                    <a:pt x="9216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72814" y="47774"/>
              <a:ext cx="1497719" cy="874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110650">
            <a:off x="14382982" y="5054578"/>
            <a:ext cx="9355858" cy="10149353"/>
          </a:xfrm>
          <a:custGeom>
            <a:avLst/>
            <a:gdLst/>
            <a:ahLst/>
            <a:cxnLst/>
            <a:rect r="r" b="b" t="t" l="l"/>
            <a:pathLst>
              <a:path h="10149353" w="9355858">
                <a:moveTo>
                  <a:pt x="0" y="0"/>
                </a:moveTo>
                <a:lnTo>
                  <a:pt x="9355858" y="0"/>
                </a:lnTo>
                <a:lnTo>
                  <a:pt x="9355858" y="10149353"/>
                </a:lnTo>
                <a:lnTo>
                  <a:pt x="0" y="10149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957640">
            <a:off x="-4144594" y="-4331198"/>
            <a:ext cx="8289188" cy="8992216"/>
          </a:xfrm>
          <a:custGeom>
            <a:avLst/>
            <a:gdLst/>
            <a:ahLst/>
            <a:cxnLst/>
            <a:rect r="r" b="b" t="t" l="l"/>
            <a:pathLst>
              <a:path h="8992216" w="8289188">
                <a:moveTo>
                  <a:pt x="0" y="0"/>
                </a:moveTo>
                <a:lnTo>
                  <a:pt x="8289188" y="0"/>
                </a:lnTo>
                <a:lnTo>
                  <a:pt x="8289188" y="8992216"/>
                </a:lnTo>
                <a:lnTo>
                  <a:pt x="0" y="8992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38739" y="527374"/>
            <a:ext cx="10810521" cy="2026973"/>
          </a:xfrm>
          <a:custGeom>
            <a:avLst/>
            <a:gdLst/>
            <a:ahLst/>
            <a:cxnLst/>
            <a:rect r="r" b="b" t="t" l="l"/>
            <a:pathLst>
              <a:path h="2026973" w="10810521">
                <a:moveTo>
                  <a:pt x="0" y="0"/>
                </a:moveTo>
                <a:lnTo>
                  <a:pt x="10810522" y="0"/>
                </a:lnTo>
                <a:lnTo>
                  <a:pt x="10810522" y="2026973"/>
                </a:lnTo>
                <a:lnTo>
                  <a:pt x="0" y="2026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45212" y="2714997"/>
            <a:ext cx="11597575" cy="5767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A metodologia cristal é flexível e inovadora por trazer para as gestões, principalmente quando entendo seus parâmetros, princípios e benefícios...</a:t>
            </a:r>
          </a:p>
          <a:p>
            <a:pPr algn="ctr">
              <a:lnSpc>
                <a:spcPts val="6579"/>
              </a:lnSpc>
            </a:pPr>
            <a:r>
              <a:rPr lang="en-US" sz="4699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Sendo uma boa ferramenta por ser ágil, tendo bons feedbacks das empresas e seus clientes.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512424" y="276939"/>
            <a:ext cx="2860727" cy="2527842"/>
          </a:xfrm>
          <a:custGeom>
            <a:avLst/>
            <a:gdLst/>
            <a:ahLst/>
            <a:cxnLst/>
            <a:rect r="r" b="b" t="t" l="l"/>
            <a:pathLst>
              <a:path h="2527842" w="2860727">
                <a:moveTo>
                  <a:pt x="0" y="0"/>
                </a:moveTo>
                <a:lnTo>
                  <a:pt x="2860727" y="0"/>
                </a:lnTo>
                <a:lnTo>
                  <a:pt x="2860727" y="2527843"/>
                </a:lnTo>
                <a:lnTo>
                  <a:pt x="0" y="25278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610858" y="5143500"/>
            <a:ext cx="3663974" cy="5438181"/>
          </a:xfrm>
          <a:custGeom>
            <a:avLst/>
            <a:gdLst/>
            <a:ahLst/>
            <a:cxnLst/>
            <a:rect r="r" b="b" t="t" l="l"/>
            <a:pathLst>
              <a:path h="5438181" w="3663974">
                <a:moveTo>
                  <a:pt x="0" y="0"/>
                </a:moveTo>
                <a:lnTo>
                  <a:pt x="3663974" y="0"/>
                </a:lnTo>
                <a:lnTo>
                  <a:pt x="3663974" y="5438181"/>
                </a:lnTo>
                <a:lnTo>
                  <a:pt x="0" y="54381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318844" y="872462"/>
            <a:ext cx="9650312" cy="147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sz="12744" spc="-318">
                <a:solidFill>
                  <a:srgbClr val="6E5AE2"/>
                </a:solidFill>
                <a:latin typeface="Shrikhand"/>
                <a:ea typeface="Shrikhand"/>
                <a:cs typeface="Shrikhand"/>
                <a:sym typeface="Shrikhand"/>
              </a:rPr>
              <a:t>Conclusões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66613">
            <a:off x="3824292" y="-4098443"/>
            <a:ext cx="10639415" cy="18483887"/>
          </a:xfrm>
          <a:custGeom>
            <a:avLst/>
            <a:gdLst/>
            <a:ahLst/>
            <a:cxnLst/>
            <a:rect r="r" b="b" t="t" l="l"/>
            <a:pathLst>
              <a:path h="18483887" w="10639415">
                <a:moveTo>
                  <a:pt x="10639416" y="199319"/>
                </a:moveTo>
                <a:lnTo>
                  <a:pt x="10285069" y="18483886"/>
                </a:lnTo>
                <a:lnTo>
                  <a:pt x="0" y="18284567"/>
                </a:lnTo>
                <a:lnTo>
                  <a:pt x="354347" y="0"/>
                </a:lnTo>
                <a:lnTo>
                  <a:pt x="10639416" y="199319"/>
                </a:lnTo>
                <a:close/>
              </a:path>
            </a:pathLst>
          </a:custGeom>
          <a:blipFill>
            <a:blip r:embed="rId2"/>
            <a:stretch>
              <a:fillRect l="-11420" t="0" r="-1142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980" y="527374"/>
            <a:ext cx="16724040" cy="9232251"/>
            <a:chOff x="0" y="0"/>
            <a:chExt cx="1843346" cy="10175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3346" cy="1017591"/>
            </a:xfrm>
            <a:custGeom>
              <a:avLst/>
              <a:gdLst/>
              <a:ahLst/>
              <a:cxnLst/>
              <a:rect r="r" b="b" t="t" l="l"/>
              <a:pathLst>
                <a:path h="1017591" w="1843346">
                  <a:moveTo>
                    <a:pt x="921673" y="0"/>
                  </a:moveTo>
                  <a:cubicBezTo>
                    <a:pt x="412647" y="0"/>
                    <a:pt x="0" y="227796"/>
                    <a:pt x="0" y="508796"/>
                  </a:cubicBezTo>
                  <a:cubicBezTo>
                    <a:pt x="0" y="789796"/>
                    <a:pt x="412647" y="1017591"/>
                    <a:pt x="921673" y="1017591"/>
                  </a:cubicBezTo>
                  <a:cubicBezTo>
                    <a:pt x="1430699" y="1017591"/>
                    <a:pt x="1843346" y="789796"/>
                    <a:pt x="1843346" y="508796"/>
                  </a:cubicBezTo>
                  <a:cubicBezTo>
                    <a:pt x="1843346" y="227796"/>
                    <a:pt x="1430699" y="0"/>
                    <a:pt x="9216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72814" y="47774"/>
              <a:ext cx="1497719" cy="874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529963" y="4425148"/>
            <a:ext cx="13228074" cy="2480264"/>
          </a:xfrm>
          <a:custGeom>
            <a:avLst/>
            <a:gdLst/>
            <a:ahLst/>
            <a:cxnLst/>
            <a:rect r="r" b="b" t="t" l="l"/>
            <a:pathLst>
              <a:path h="2480264" w="13228074">
                <a:moveTo>
                  <a:pt x="0" y="0"/>
                </a:moveTo>
                <a:lnTo>
                  <a:pt x="13228074" y="0"/>
                </a:lnTo>
                <a:lnTo>
                  <a:pt x="13228074" y="2480264"/>
                </a:lnTo>
                <a:lnTo>
                  <a:pt x="0" y="2480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29963" y="3072959"/>
            <a:ext cx="13228074" cy="2480264"/>
          </a:xfrm>
          <a:custGeom>
            <a:avLst/>
            <a:gdLst/>
            <a:ahLst/>
            <a:cxnLst/>
            <a:rect r="r" b="b" t="t" l="l"/>
            <a:pathLst>
              <a:path h="2480264" w="13228074">
                <a:moveTo>
                  <a:pt x="0" y="0"/>
                </a:moveTo>
                <a:lnTo>
                  <a:pt x="13228074" y="0"/>
                </a:lnTo>
                <a:lnTo>
                  <a:pt x="13228074" y="2480264"/>
                </a:lnTo>
                <a:lnTo>
                  <a:pt x="0" y="2480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64164" y="3189112"/>
            <a:ext cx="12159672" cy="3716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3"/>
              </a:lnSpc>
            </a:pPr>
            <a:r>
              <a:rPr lang="en-US" sz="11479" spc="-286">
                <a:solidFill>
                  <a:srgbClr val="6E5AE2"/>
                </a:solidFill>
                <a:latin typeface="Shrikhand"/>
                <a:ea typeface="Shrikhand"/>
                <a:cs typeface="Shrikhand"/>
                <a:sym typeface="Shrikhand"/>
              </a:rPr>
              <a:t>Muito obrigado(a) pela atenção!!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496298">
            <a:off x="-2630001" y="5572241"/>
            <a:ext cx="7877259" cy="8613305"/>
          </a:xfrm>
          <a:custGeom>
            <a:avLst/>
            <a:gdLst/>
            <a:ahLst/>
            <a:cxnLst/>
            <a:rect r="r" b="b" t="t" l="l"/>
            <a:pathLst>
              <a:path h="8613305" w="7877259">
                <a:moveTo>
                  <a:pt x="0" y="0"/>
                </a:moveTo>
                <a:lnTo>
                  <a:pt x="7877260" y="0"/>
                </a:lnTo>
                <a:lnTo>
                  <a:pt x="7877260" y="8613305"/>
                </a:lnTo>
                <a:lnTo>
                  <a:pt x="0" y="86133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948008">
            <a:off x="13065850" y="-4585283"/>
            <a:ext cx="8386900" cy="9170567"/>
          </a:xfrm>
          <a:custGeom>
            <a:avLst/>
            <a:gdLst/>
            <a:ahLst/>
            <a:cxnLst/>
            <a:rect r="r" b="b" t="t" l="l"/>
            <a:pathLst>
              <a:path h="9170567" w="8386900">
                <a:moveTo>
                  <a:pt x="0" y="0"/>
                </a:moveTo>
                <a:lnTo>
                  <a:pt x="8386900" y="0"/>
                </a:lnTo>
                <a:lnTo>
                  <a:pt x="8386900" y="9170566"/>
                </a:lnTo>
                <a:lnTo>
                  <a:pt x="0" y="9170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68070" y="6522391"/>
            <a:ext cx="5058900" cy="4497822"/>
          </a:xfrm>
          <a:custGeom>
            <a:avLst/>
            <a:gdLst/>
            <a:ahLst/>
            <a:cxnLst/>
            <a:rect r="r" b="b" t="t" l="l"/>
            <a:pathLst>
              <a:path h="4497822" w="5058900">
                <a:moveTo>
                  <a:pt x="0" y="0"/>
                </a:moveTo>
                <a:lnTo>
                  <a:pt x="5058899" y="0"/>
                </a:lnTo>
                <a:lnTo>
                  <a:pt x="5058899" y="4497821"/>
                </a:lnTo>
                <a:lnTo>
                  <a:pt x="0" y="44978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0780" y="527374"/>
            <a:ext cx="3261296" cy="3587426"/>
          </a:xfrm>
          <a:custGeom>
            <a:avLst/>
            <a:gdLst/>
            <a:ahLst/>
            <a:cxnLst/>
            <a:rect r="r" b="b" t="t" l="l"/>
            <a:pathLst>
              <a:path h="3587426" w="3261296">
                <a:moveTo>
                  <a:pt x="0" y="0"/>
                </a:moveTo>
                <a:lnTo>
                  <a:pt x="3261296" y="0"/>
                </a:lnTo>
                <a:lnTo>
                  <a:pt x="3261296" y="3587426"/>
                </a:lnTo>
                <a:lnTo>
                  <a:pt x="0" y="35874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1996095">
            <a:off x="-601948" y="-73164"/>
            <a:ext cx="3261296" cy="3587426"/>
          </a:xfrm>
          <a:custGeom>
            <a:avLst/>
            <a:gdLst/>
            <a:ahLst/>
            <a:cxnLst/>
            <a:rect r="r" b="b" t="t" l="l"/>
            <a:pathLst>
              <a:path h="3587426" w="3261296">
                <a:moveTo>
                  <a:pt x="3261296" y="0"/>
                </a:moveTo>
                <a:lnTo>
                  <a:pt x="0" y="0"/>
                </a:lnTo>
                <a:lnTo>
                  <a:pt x="0" y="3587425"/>
                </a:lnTo>
                <a:lnTo>
                  <a:pt x="3261296" y="3587425"/>
                </a:lnTo>
                <a:lnTo>
                  <a:pt x="326129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587980">
            <a:off x="9890391" y="1660217"/>
            <a:ext cx="3946320" cy="2238640"/>
          </a:xfrm>
          <a:custGeom>
            <a:avLst/>
            <a:gdLst/>
            <a:ahLst/>
            <a:cxnLst/>
            <a:rect r="r" b="b" t="t" l="l"/>
            <a:pathLst>
              <a:path h="2238640" w="3946320">
                <a:moveTo>
                  <a:pt x="0" y="0"/>
                </a:moveTo>
                <a:lnTo>
                  <a:pt x="3946320" y="0"/>
                </a:lnTo>
                <a:lnTo>
                  <a:pt x="3946320" y="2238640"/>
                </a:lnTo>
                <a:lnTo>
                  <a:pt x="0" y="22386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064164" y="6522391"/>
            <a:ext cx="1113892" cy="1113892"/>
          </a:xfrm>
          <a:custGeom>
            <a:avLst/>
            <a:gdLst/>
            <a:ahLst/>
            <a:cxnLst/>
            <a:rect r="r" b="b" t="t" l="l"/>
            <a:pathLst>
              <a:path h="1113892" w="1113892">
                <a:moveTo>
                  <a:pt x="0" y="0"/>
                </a:moveTo>
                <a:lnTo>
                  <a:pt x="1113892" y="0"/>
                </a:lnTo>
                <a:lnTo>
                  <a:pt x="1113892" y="1113892"/>
                </a:lnTo>
                <a:lnTo>
                  <a:pt x="0" y="11138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835403" y="6119705"/>
            <a:ext cx="785707" cy="785707"/>
          </a:xfrm>
          <a:custGeom>
            <a:avLst/>
            <a:gdLst/>
            <a:ahLst/>
            <a:cxnLst/>
            <a:rect r="r" b="b" t="t" l="l"/>
            <a:pathLst>
              <a:path h="785707" w="785707">
                <a:moveTo>
                  <a:pt x="0" y="0"/>
                </a:moveTo>
                <a:lnTo>
                  <a:pt x="785707" y="0"/>
                </a:lnTo>
                <a:lnTo>
                  <a:pt x="785707" y="785707"/>
                </a:lnTo>
                <a:lnTo>
                  <a:pt x="0" y="78570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228257" y="5792167"/>
            <a:ext cx="546763" cy="546763"/>
          </a:xfrm>
          <a:custGeom>
            <a:avLst/>
            <a:gdLst/>
            <a:ahLst/>
            <a:cxnLst/>
            <a:rect r="r" b="b" t="t" l="l"/>
            <a:pathLst>
              <a:path h="546763" w="546763">
                <a:moveTo>
                  <a:pt x="0" y="0"/>
                </a:moveTo>
                <a:lnTo>
                  <a:pt x="546763" y="0"/>
                </a:lnTo>
                <a:lnTo>
                  <a:pt x="546763" y="546763"/>
                </a:lnTo>
                <a:lnTo>
                  <a:pt x="0" y="54676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237863" y="550305"/>
            <a:ext cx="3812275" cy="976895"/>
          </a:xfrm>
          <a:custGeom>
            <a:avLst/>
            <a:gdLst/>
            <a:ahLst/>
            <a:cxnLst/>
            <a:rect r="r" b="b" t="t" l="l"/>
            <a:pathLst>
              <a:path h="976895" w="3812275">
                <a:moveTo>
                  <a:pt x="0" y="0"/>
                </a:moveTo>
                <a:lnTo>
                  <a:pt x="3812274" y="0"/>
                </a:lnTo>
                <a:lnTo>
                  <a:pt x="3812274" y="976895"/>
                </a:lnTo>
                <a:lnTo>
                  <a:pt x="0" y="97689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980" y="527374"/>
            <a:ext cx="16724040" cy="9232251"/>
            <a:chOff x="0" y="0"/>
            <a:chExt cx="1843346" cy="10175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3346" cy="1017591"/>
            </a:xfrm>
            <a:custGeom>
              <a:avLst/>
              <a:gdLst/>
              <a:ahLst/>
              <a:cxnLst/>
              <a:rect r="r" b="b" t="t" l="l"/>
              <a:pathLst>
                <a:path h="1017591" w="1843346">
                  <a:moveTo>
                    <a:pt x="921673" y="0"/>
                  </a:moveTo>
                  <a:cubicBezTo>
                    <a:pt x="412647" y="0"/>
                    <a:pt x="0" y="227796"/>
                    <a:pt x="0" y="508796"/>
                  </a:cubicBezTo>
                  <a:cubicBezTo>
                    <a:pt x="0" y="789796"/>
                    <a:pt x="412647" y="1017591"/>
                    <a:pt x="921673" y="1017591"/>
                  </a:cubicBezTo>
                  <a:cubicBezTo>
                    <a:pt x="1430699" y="1017591"/>
                    <a:pt x="1843346" y="789796"/>
                    <a:pt x="1843346" y="508796"/>
                  </a:cubicBezTo>
                  <a:cubicBezTo>
                    <a:pt x="1843346" y="227796"/>
                    <a:pt x="1430699" y="0"/>
                    <a:pt x="9216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72814" y="47774"/>
              <a:ext cx="1497719" cy="874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38739" y="2177897"/>
            <a:ext cx="10810521" cy="2026973"/>
          </a:xfrm>
          <a:custGeom>
            <a:avLst/>
            <a:gdLst/>
            <a:ahLst/>
            <a:cxnLst/>
            <a:rect r="r" b="b" t="t" l="l"/>
            <a:pathLst>
              <a:path h="2026973" w="10810521">
                <a:moveTo>
                  <a:pt x="0" y="0"/>
                </a:moveTo>
                <a:lnTo>
                  <a:pt x="10810522" y="0"/>
                </a:lnTo>
                <a:lnTo>
                  <a:pt x="10810522" y="2026973"/>
                </a:lnTo>
                <a:lnTo>
                  <a:pt x="0" y="20269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21291">
            <a:off x="13733963" y="-873505"/>
            <a:ext cx="6434191" cy="5521705"/>
          </a:xfrm>
          <a:custGeom>
            <a:avLst/>
            <a:gdLst/>
            <a:ahLst/>
            <a:cxnLst/>
            <a:rect r="r" b="b" t="t" l="l"/>
            <a:pathLst>
              <a:path h="5521705" w="6434191">
                <a:moveTo>
                  <a:pt x="0" y="0"/>
                </a:moveTo>
                <a:lnTo>
                  <a:pt x="6434191" y="0"/>
                </a:lnTo>
                <a:lnTo>
                  <a:pt x="6434191" y="5521705"/>
                </a:lnTo>
                <a:lnTo>
                  <a:pt x="0" y="5521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315458">
            <a:off x="-3549081" y="6509297"/>
            <a:ext cx="7098163" cy="6091514"/>
          </a:xfrm>
          <a:custGeom>
            <a:avLst/>
            <a:gdLst/>
            <a:ahLst/>
            <a:cxnLst/>
            <a:rect r="r" b="b" t="t" l="l"/>
            <a:pathLst>
              <a:path h="6091514" w="7098163">
                <a:moveTo>
                  <a:pt x="0" y="0"/>
                </a:moveTo>
                <a:lnTo>
                  <a:pt x="7098162" y="0"/>
                </a:lnTo>
                <a:lnTo>
                  <a:pt x="7098162" y="6091514"/>
                </a:lnTo>
                <a:lnTo>
                  <a:pt x="0" y="609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83501" y="5153530"/>
            <a:ext cx="6122017" cy="1257796"/>
          </a:xfrm>
          <a:custGeom>
            <a:avLst/>
            <a:gdLst/>
            <a:ahLst/>
            <a:cxnLst/>
            <a:rect r="r" b="b" t="t" l="l"/>
            <a:pathLst>
              <a:path h="1257796" w="6122017">
                <a:moveTo>
                  <a:pt x="0" y="0"/>
                </a:moveTo>
                <a:lnTo>
                  <a:pt x="6122017" y="0"/>
                </a:lnTo>
                <a:lnTo>
                  <a:pt x="6122017" y="1257796"/>
                </a:lnTo>
                <a:lnTo>
                  <a:pt x="0" y="1257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83501" y="6905029"/>
            <a:ext cx="6122017" cy="1257796"/>
          </a:xfrm>
          <a:custGeom>
            <a:avLst/>
            <a:gdLst/>
            <a:ahLst/>
            <a:cxnLst/>
            <a:rect r="r" b="b" t="t" l="l"/>
            <a:pathLst>
              <a:path h="1257796" w="6122017">
                <a:moveTo>
                  <a:pt x="0" y="0"/>
                </a:moveTo>
                <a:lnTo>
                  <a:pt x="6122017" y="0"/>
                </a:lnTo>
                <a:lnTo>
                  <a:pt x="6122017" y="1257797"/>
                </a:lnTo>
                <a:lnTo>
                  <a:pt x="0" y="12577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82482" y="5143500"/>
            <a:ext cx="6122017" cy="1257796"/>
          </a:xfrm>
          <a:custGeom>
            <a:avLst/>
            <a:gdLst/>
            <a:ahLst/>
            <a:cxnLst/>
            <a:rect r="r" b="b" t="t" l="l"/>
            <a:pathLst>
              <a:path h="1257796" w="6122017">
                <a:moveTo>
                  <a:pt x="0" y="0"/>
                </a:moveTo>
                <a:lnTo>
                  <a:pt x="6122017" y="0"/>
                </a:lnTo>
                <a:lnTo>
                  <a:pt x="6122017" y="1257796"/>
                </a:lnTo>
                <a:lnTo>
                  <a:pt x="0" y="1257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82482" y="6895000"/>
            <a:ext cx="6122017" cy="1257796"/>
          </a:xfrm>
          <a:custGeom>
            <a:avLst/>
            <a:gdLst/>
            <a:ahLst/>
            <a:cxnLst/>
            <a:rect r="r" b="b" t="t" l="l"/>
            <a:pathLst>
              <a:path h="1257796" w="6122017">
                <a:moveTo>
                  <a:pt x="0" y="0"/>
                </a:moveTo>
                <a:lnTo>
                  <a:pt x="6122017" y="0"/>
                </a:lnTo>
                <a:lnTo>
                  <a:pt x="6122017" y="1257796"/>
                </a:lnTo>
                <a:lnTo>
                  <a:pt x="0" y="1257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77653" y="248502"/>
            <a:ext cx="3812275" cy="976895"/>
          </a:xfrm>
          <a:custGeom>
            <a:avLst/>
            <a:gdLst/>
            <a:ahLst/>
            <a:cxnLst/>
            <a:rect r="r" b="b" t="t" l="l"/>
            <a:pathLst>
              <a:path h="976895" w="3812275">
                <a:moveTo>
                  <a:pt x="0" y="0"/>
                </a:moveTo>
                <a:lnTo>
                  <a:pt x="3812275" y="0"/>
                </a:lnTo>
                <a:lnTo>
                  <a:pt x="3812275" y="976895"/>
                </a:lnTo>
                <a:lnTo>
                  <a:pt x="0" y="9768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251149" y="7182544"/>
            <a:ext cx="3822319" cy="3476427"/>
          </a:xfrm>
          <a:custGeom>
            <a:avLst/>
            <a:gdLst/>
            <a:ahLst/>
            <a:cxnLst/>
            <a:rect r="r" b="b" t="t" l="l"/>
            <a:pathLst>
              <a:path h="3476427" w="3822319">
                <a:moveTo>
                  <a:pt x="0" y="0"/>
                </a:moveTo>
                <a:lnTo>
                  <a:pt x="3822319" y="0"/>
                </a:lnTo>
                <a:lnTo>
                  <a:pt x="3822319" y="3476427"/>
                </a:lnTo>
                <a:lnTo>
                  <a:pt x="0" y="34764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831295" y="3039740"/>
            <a:ext cx="1258633" cy="2330259"/>
          </a:xfrm>
          <a:custGeom>
            <a:avLst/>
            <a:gdLst/>
            <a:ahLst/>
            <a:cxnLst/>
            <a:rect r="r" b="b" t="t" l="l"/>
            <a:pathLst>
              <a:path h="2330259" w="1258633">
                <a:moveTo>
                  <a:pt x="0" y="0"/>
                </a:moveTo>
                <a:lnTo>
                  <a:pt x="1258633" y="0"/>
                </a:lnTo>
                <a:lnTo>
                  <a:pt x="1258633" y="2330260"/>
                </a:lnTo>
                <a:lnTo>
                  <a:pt x="0" y="23302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70264" y="1983995"/>
            <a:ext cx="8747472" cy="252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3"/>
              </a:lnSpc>
            </a:pPr>
            <a:r>
              <a:rPr lang="en-US" sz="11479" spc="-286">
                <a:solidFill>
                  <a:srgbClr val="6E5AE2"/>
                </a:solidFill>
                <a:latin typeface="Shrikhand"/>
                <a:ea typeface="Shrikhand"/>
                <a:cs typeface="Shrikhand"/>
                <a:sym typeface="Shrikhand"/>
              </a:rPr>
              <a:t>Squad-</a:t>
            </a:r>
          </a:p>
          <a:p>
            <a:pPr algn="ctr">
              <a:lnSpc>
                <a:spcPts val="9413"/>
              </a:lnSpc>
            </a:pPr>
            <a:r>
              <a:rPr lang="en-US" sz="11479" spc="-286">
                <a:solidFill>
                  <a:srgbClr val="6E5AE2"/>
                </a:solidFill>
                <a:latin typeface="Shrikhand"/>
                <a:ea typeface="Shrikhand"/>
                <a:cs typeface="Shrikhand"/>
                <a:sym typeface="Shrikhand"/>
              </a:rPr>
              <a:t>GP’s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83870" y="5319191"/>
            <a:ext cx="5721278" cy="84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4952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João Vitor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36851" y="7073088"/>
            <a:ext cx="5815317" cy="84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4952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Nathália Gabriele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82851" y="5309161"/>
            <a:ext cx="5721278" cy="84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4952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Juliana Karla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35832" y="7063059"/>
            <a:ext cx="5815317" cy="84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4952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Tuanny Cristina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980" y="527374"/>
            <a:ext cx="16724040" cy="9232251"/>
            <a:chOff x="0" y="0"/>
            <a:chExt cx="1843346" cy="10175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3346" cy="1017591"/>
            </a:xfrm>
            <a:custGeom>
              <a:avLst/>
              <a:gdLst/>
              <a:ahLst/>
              <a:cxnLst/>
              <a:rect r="r" b="b" t="t" l="l"/>
              <a:pathLst>
                <a:path h="1017591" w="1843346">
                  <a:moveTo>
                    <a:pt x="921673" y="0"/>
                  </a:moveTo>
                  <a:cubicBezTo>
                    <a:pt x="412647" y="0"/>
                    <a:pt x="0" y="227796"/>
                    <a:pt x="0" y="508796"/>
                  </a:cubicBezTo>
                  <a:cubicBezTo>
                    <a:pt x="0" y="789796"/>
                    <a:pt x="412647" y="1017591"/>
                    <a:pt x="921673" y="1017591"/>
                  </a:cubicBezTo>
                  <a:cubicBezTo>
                    <a:pt x="1430699" y="1017591"/>
                    <a:pt x="1843346" y="789796"/>
                    <a:pt x="1843346" y="508796"/>
                  </a:cubicBezTo>
                  <a:cubicBezTo>
                    <a:pt x="1843346" y="227796"/>
                    <a:pt x="1430699" y="0"/>
                    <a:pt x="9216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72814" y="47774"/>
              <a:ext cx="1497719" cy="874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38739" y="2177897"/>
            <a:ext cx="10810521" cy="2026973"/>
          </a:xfrm>
          <a:custGeom>
            <a:avLst/>
            <a:gdLst/>
            <a:ahLst/>
            <a:cxnLst/>
            <a:rect r="r" b="b" t="t" l="l"/>
            <a:pathLst>
              <a:path h="2026973" w="10810521">
                <a:moveTo>
                  <a:pt x="0" y="0"/>
                </a:moveTo>
                <a:lnTo>
                  <a:pt x="10810522" y="0"/>
                </a:lnTo>
                <a:lnTo>
                  <a:pt x="10810522" y="2026973"/>
                </a:lnTo>
                <a:lnTo>
                  <a:pt x="0" y="20269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21291">
            <a:off x="13733963" y="-873505"/>
            <a:ext cx="6434191" cy="5521705"/>
          </a:xfrm>
          <a:custGeom>
            <a:avLst/>
            <a:gdLst/>
            <a:ahLst/>
            <a:cxnLst/>
            <a:rect r="r" b="b" t="t" l="l"/>
            <a:pathLst>
              <a:path h="5521705" w="6434191">
                <a:moveTo>
                  <a:pt x="0" y="0"/>
                </a:moveTo>
                <a:lnTo>
                  <a:pt x="6434191" y="0"/>
                </a:lnTo>
                <a:lnTo>
                  <a:pt x="6434191" y="5521705"/>
                </a:lnTo>
                <a:lnTo>
                  <a:pt x="0" y="5521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315458">
            <a:off x="-3549081" y="6509297"/>
            <a:ext cx="7098163" cy="6091514"/>
          </a:xfrm>
          <a:custGeom>
            <a:avLst/>
            <a:gdLst/>
            <a:ahLst/>
            <a:cxnLst/>
            <a:rect r="r" b="b" t="t" l="l"/>
            <a:pathLst>
              <a:path h="6091514" w="7098163">
                <a:moveTo>
                  <a:pt x="0" y="0"/>
                </a:moveTo>
                <a:lnTo>
                  <a:pt x="7098162" y="0"/>
                </a:lnTo>
                <a:lnTo>
                  <a:pt x="7098162" y="6091514"/>
                </a:lnTo>
                <a:lnTo>
                  <a:pt x="0" y="609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44140" y="5143500"/>
            <a:ext cx="6122017" cy="1257796"/>
          </a:xfrm>
          <a:custGeom>
            <a:avLst/>
            <a:gdLst/>
            <a:ahLst/>
            <a:cxnLst/>
            <a:rect r="r" b="b" t="t" l="l"/>
            <a:pathLst>
              <a:path h="1257796" w="6122017">
                <a:moveTo>
                  <a:pt x="0" y="0"/>
                </a:moveTo>
                <a:lnTo>
                  <a:pt x="6122017" y="0"/>
                </a:lnTo>
                <a:lnTo>
                  <a:pt x="6122017" y="1257796"/>
                </a:lnTo>
                <a:lnTo>
                  <a:pt x="0" y="1257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44510" y="7497176"/>
            <a:ext cx="6122017" cy="1257796"/>
          </a:xfrm>
          <a:custGeom>
            <a:avLst/>
            <a:gdLst/>
            <a:ahLst/>
            <a:cxnLst/>
            <a:rect r="r" b="b" t="t" l="l"/>
            <a:pathLst>
              <a:path h="1257796" w="6122017">
                <a:moveTo>
                  <a:pt x="0" y="0"/>
                </a:moveTo>
                <a:lnTo>
                  <a:pt x="6122017" y="0"/>
                </a:lnTo>
                <a:lnTo>
                  <a:pt x="6122017" y="1257796"/>
                </a:lnTo>
                <a:lnTo>
                  <a:pt x="0" y="1257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7653" y="248502"/>
            <a:ext cx="3812275" cy="976895"/>
          </a:xfrm>
          <a:custGeom>
            <a:avLst/>
            <a:gdLst/>
            <a:ahLst/>
            <a:cxnLst/>
            <a:rect r="r" b="b" t="t" l="l"/>
            <a:pathLst>
              <a:path h="976895" w="3812275">
                <a:moveTo>
                  <a:pt x="0" y="0"/>
                </a:moveTo>
                <a:lnTo>
                  <a:pt x="3812275" y="0"/>
                </a:lnTo>
                <a:lnTo>
                  <a:pt x="3812275" y="976895"/>
                </a:lnTo>
                <a:lnTo>
                  <a:pt x="0" y="9768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46040" y="7072554"/>
            <a:ext cx="3073538" cy="3825551"/>
          </a:xfrm>
          <a:custGeom>
            <a:avLst/>
            <a:gdLst/>
            <a:ahLst/>
            <a:cxnLst/>
            <a:rect r="r" b="b" t="t" l="l"/>
            <a:pathLst>
              <a:path h="3825551" w="3073538">
                <a:moveTo>
                  <a:pt x="0" y="0"/>
                </a:moveTo>
                <a:lnTo>
                  <a:pt x="3073538" y="0"/>
                </a:lnTo>
                <a:lnTo>
                  <a:pt x="3073538" y="3825551"/>
                </a:lnTo>
                <a:lnTo>
                  <a:pt x="0" y="38255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01931" y="4599540"/>
            <a:ext cx="1655113" cy="2345717"/>
          </a:xfrm>
          <a:custGeom>
            <a:avLst/>
            <a:gdLst/>
            <a:ahLst/>
            <a:cxnLst/>
            <a:rect r="r" b="b" t="t" l="l"/>
            <a:pathLst>
              <a:path h="2345717" w="1655113">
                <a:moveTo>
                  <a:pt x="0" y="0"/>
                </a:moveTo>
                <a:lnTo>
                  <a:pt x="1655113" y="0"/>
                </a:lnTo>
                <a:lnTo>
                  <a:pt x="1655113" y="2345716"/>
                </a:lnTo>
                <a:lnTo>
                  <a:pt x="0" y="23457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073401">
            <a:off x="-883914" y="1869385"/>
            <a:ext cx="3825229" cy="2891038"/>
          </a:xfrm>
          <a:custGeom>
            <a:avLst/>
            <a:gdLst/>
            <a:ahLst/>
            <a:cxnLst/>
            <a:rect r="r" b="b" t="t" l="l"/>
            <a:pathLst>
              <a:path h="2891038" w="3825229">
                <a:moveTo>
                  <a:pt x="0" y="0"/>
                </a:moveTo>
                <a:lnTo>
                  <a:pt x="3825228" y="0"/>
                </a:lnTo>
                <a:lnTo>
                  <a:pt x="3825228" y="2891038"/>
                </a:lnTo>
                <a:lnTo>
                  <a:pt x="0" y="28910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468587" y="2728646"/>
            <a:ext cx="9627791" cy="133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3"/>
              </a:lnSpc>
            </a:pPr>
            <a:r>
              <a:rPr lang="en-US" sz="11479" spc="-286">
                <a:solidFill>
                  <a:srgbClr val="6E5AE2"/>
                </a:solidFill>
                <a:latin typeface="Shrikhand"/>
                <a:ea typeface="Shrikhand"/>
                <a:cs typeface="Shrikhand"/>
                <a:sym typeface="Shrikhand"/>
              </a:rPr>
              <a:t>Professores: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44510" y="5309161"/>
            <a:ext cx="5721278" cy="84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4952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Leandro Rosa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44879" y="7654878"/>
            <a:ext cx="5721278" cy="84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4952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Vedilson Prado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66613">
            <a:off x="3824292" y="-4098443"/>
            <a:ext cx="10639415" cy="18483887"/>
          </a:xfrm>
          <a:custGeom>
            <a:avLst/>
            <a:gdLst/>
            <a:ahLst/>
            <a:cxnLst/>
            <a:rect r="r" b="b" t="t" l="l"/>
            <a:pathLst>
              <a:path h="18483887" w="10639415">
                <a:moveTo>
                  <a:pt x="10639416" y="199319"/>
                </a:moveTo>
                <a:lnTo>
                  <a:pt x="10285069" y="18483886"/>
                </a:lnTo>
                <a:lnTo>
                  <a:pt x="0" y="18284567"/>
                </a:lnTo>
                <a:lnTo>
                  <a:pt x="354347" y="0"/>
                </a:lnTo>
                <a:lnTo>
                  <a:pt x="10639416" y="199319"/>
                </a:lnTo>
                <a:close/>
              </a:path>
            </a:pathLst>
          </a:custGeom>
          <a:blipFill>
            <a:blip r:embed="rId2"/>
            <a:stretch>
              <a:fillRect l="-11420" t="0" r="-1142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980" y="527374"/>
            <a:ext cx="16724040" cy="9232251"/>
            <a:chOff x="0" y="0"/>
            <a:chExt cx="1843346" cy="10175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3346" cy="1017591"/>
            </a:xfrm>
            <a:custGeom>
              <a:avLst/>
              <a:gdLst/>
              <a:ahLst/>
              <a:cxnLst/>
              <a:rect r="r" b="b" t="t" l="l"/>
              <a:pathLst>
                <a:path h="1017591" w="1843346">
                  <a:moveTo>
                    <a:pt x="921673" y="0"/>
                  </a:moveTo>
                  <a:cubicBezTo>
                    <a:pt x="412647" y="0"/>
                    <a:pt x="0" y="227796"/>
                    <a:pt x="0" y="508796"/>
                  </a:cubicBezTo>
                  <a:cubicBezTo>
                    <a:pt x="0" y="789796"/>
                    <a:pt x="412647" y="1017591"/>
                    <a:pt x="921673" y="1017591"/>
                  </a:cubicBezTo>
                  <a:cubicBezTo>
                    <a:pt x="1430699" y="1017591"/>
                    <a:pt x="1843346" y="789796"/>
                    <a:pt x="1843346" y="508796"/>
                  </a:cubicBezTo>
                  <a:cubicBezTo>
                    <a:pt x="1843346" y="227796"/>
                    <a:pt x="1430699" y="0"/>
                    <a:pt x="9216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72814" y="47774"/>
              <a:ext cx="1497719" cy="874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110650">
            <a:off x="13610071" y="5834289"/>
            <a:ext cx="9355858" cy="10149353"/>
          </a:xfrm>
          <a:custGeom>
            <a:avLst/>
            <a:gdLst/>
            <a:ahLst/>
            <a:cxnLst/>
            <a:rect r="r" b="b" t="t" l="l"/>
            <a:pathLst>
              <a:path h="10149353" w="9355858">
                <a:moveTo>
                  <a:pt x="0" y="0"/>
                </a:moveTo>
                <a:lnTo>
                  <a:pt x="9355858" y="0"/>
                </a:lnTo>
                <a:lnTo>
                  <a:pt x="9355858" y="10149353"/>
                </a:lnTo>
                <a:lnTo>
                  <a:pt x="0" y="10149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614738">
            <a:off x="-4144594" y="-3968734"/>
            <a:ext cx="8289188" cy="8992216"/>
          </a:xfrm>
          <a:custGeom>
            <a:avLst/>
            <a:gdLst/>
            <a:ahLst/>
            <a:cxnLst/>
            <a:rect r="r" b="b" t="t" l="l"/>
            <a:pathLst>
              <a:path h="8992216" w="8289188">
                <a:moveTo>
                  <a:pt x="0" y="0"/>
                </a:moveTo>
                <a:lnTo>
                  <a:pt x="8289188" y="0"/>
                </a:lnTo>
                <a:lnTo>
                  <a:pt x="8289188" y="8992216"/>
                </a:lnTo>
                <a:lnTo>
                  <a:pt x="0" y="8992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38739" y="527374"/>
            <a:ext cx="10810521" cy="2026973"/>
          </a:xfrm>
          <a:custGeom>
            <a:avLst/>
            <a:gdLst/>
            <a:ahLst/>
            <a:cxnLst/>
            <a:rect r="r" b="b" t="t" l="l"/>
            <a:pathLst>
              <a:path h="2026973" w="10810521">
                <a:moveTo>
                  <a:pt x="0" y="0"/>
                </a:moveTo>
                <a:lnTo>
                  <a:pt x="10810522" y="0"/>
                </a:lnTo>
                <a:lnTo>
                  <a:pt x="10810522" y="2026973"/>
                </a:lnTo>
                <a:lnTo>
                  <a:pt x="0" y="2026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74900" y="196161"/>
            <a:ext cx="2431120" cy="2358186"/>
          </a:xfrm>
          <a:custGeom>
            <a:avLst/>
            <a:gdLst/>
            <a:ahLst/>
            <a:cxnLst/>
            <a:rect r="r" b="b" t="t" l="l"/>
            <a:pathLst>
              <a:path h="2358186" w="2431120">
                <a:moveTo>
                  <a:pt x="0" y="0"/>
                </a:moveTo>
                <a:lnTo>
                  <a:pt x="2431120" y="0"/>
                </a:lnTo>
                <a:lnTo>
                  <a:pt x="2431120" y="2358186"/>
                </a:lnTo>
                <a:lnTo>
                  <a:pt x="0" y="23581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765" y="5470785"/>
            <a:ext cx="3663974" cy="5438181"/>
          </a:xfrm>
          <a:custGeom>
            <a:avLst/>
            <a:gdLst/>
            <a:ahLst/>
            <a:cxnLst/>
            <a:rect r="r" b="b" t="t" l="l"/>
            <a:pathLst>
              <a:path h="5438181" w="3663974">
                <a:moveTo>
                  <a:pt x="0" y="0"/>
                </a:moveTo>
                <a:lnTo>
                  <a:pt x="3663974" y="0"/>
                </a:lnTo>
                <a:lnTo>
                  <a:pt x="3663974" y="5438180"/>
                </a:lnTo>
                <a:lnTo>
                  <a:pt x="0" y="5438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94731" y="0"/>
            <a:ext cx="1549299" cy="1549299"/>
          </a:xfrm>
          <a:custGeom>
            <a:avLst/>
            <a:gdLst/>
            <a:ahLst/>
            <a:cxnLst/>
            <a:rect r="r" b="b" t="t" l="l"/>
            <a:pathLst>
              <a:path h="1549299" w="1549299">
                <a:moveTo>
                  <a:pt x="0" y="0"/>
                </a:moveTo>
                <a:lnTo>
                  <a:pt x="1549299" y="0"/>
                </a:lnTo>
                <a:lnTo>
                  <a:pt x="1549299" y="1549299"/>
                </a:lnTo>
                <a:lnTo>
                  <a:pt x="0" y="15492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78354" y="1549299"/>
            <a:ext cx="1113892" cy="1113892"/>
          </a:xfrm>
          <a:custGeom>
            <a:avLst/>
            <a:gdLst/>
            <a:ahLst/>
            <a:cxnLst/>
            <a:rect r="r" b="b" t="t" l="l"/>
            <a:pathLst>
              <a:path h="1113892" w="1113892">
                <a:moveTo>
                  <a:pt x="0" y="0"/>
                </a:moveTo>
                <a:lnTo>
                  <a:pt x="1113892" y="0"/>
                </a:lnTo>
                <a:lnTo>
                  <a:pt x="1113892" y="1113892"/>
                </a:lnTo>
                <a:lnTo>
                  <a:pt x="0" y="1113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94908" y="994099"/>
            <a:ext cx="9298184" cy="147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sz="12744" spc="-318">
                <a:solidFill>
                  <a:srgbClr val="6E5AE2"/>
                </a:solidFill>
                <a:latin typeface="Shrikhand"/>
                <a:ea typeface="Shrikhand"/>
                <a:cs typeface="Shrikhand"/>
                <a:sym typeface="Shrikhand"/>
              </a:rPr>
              <a:t>Contexto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77325" y="2184293"/>
            <a:ext cx="11597575" cy="7424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O Crystal foi criado por Alistair Cockburn e Jim Highsmith. O Crystal foi criado com o princípio de ser uma abordagem de desenvolvimento de software que priorizasse a adaptabilidade. Cockburn ainda afirma que o Crystal tem como característica a comunicação cooperativa e a entrega de software útil em funcionamento.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980" y="527374"/>
            <a:ext cx="16724040" cy="9232251"/>
            <a:chOff x="0" y="0"/>
            <a:chExt cx="1843346" cy="10175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3346" cy="1017591"/>
            </a:xfrm>
            <a:custGeom>
              <a:avLst/>
              <a:gdLst/>
              <a:ahLst/>
              <a:cxnLst/>
              <a:rect r="r" b="b" t="t" l="l"/>
              <a:pathLst>
                <a:path h="1017591" w="1843346">
                  <a:moveTo>
                    <a:pt x="921673" y="0"/>
                  </a:moveTo>
                  <a:cubicBezTo>
                    <a:pt x="412647" y="0"/>
                    <a:pt x="0" y="227796"/>
                    <a:pt x="0" y="508796"/>
                  </a:cubicBezTo>
                  <a:cubicBezTo>
                    <a:pt x="0" y="789796"/>
                    <a:pt x="412647" y="1017591"/>
                    <a:pt x="921673" y="1017591"/>
                  </a:cubicBezTo>
                  <a:cubicBezTo>
                    <a:pt x="1430699" y="1017591"/>
                    <a:pt x="1843346" y="789796"/>
                    <a:pt x="1843346" y="508796"/>
                  </a:cubicBezTo>
                  <a:cubicBezTo>
                    <a:pt x="1843346" y="227796"/>
                    <a:pt x="1430699" y="0"/>
                    <a:pt x="9216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72814" y="47774"/>
              <a:ext cx="1497719" cy="874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38739" y="378798"/>
            <a:ext cx="10810521" cy="2026973"/>
          </a:xfrm>
          <a:custGeom>
            <a:avLst/>
            <a:gdLst/>
            <a:ahLst/>
            <a:cxnLst/>
            <a:rect r="r" b="b" t="t" l="l"/>
            <a:pathLst>
              <a:path h="2026973" w="10810521">
                <a:moveTo>
                  <a:pt x="0" y="0"/>
                </a:moveTo>
                <a:lnTo>
                  <a:pt x="10810522" y="0"/>
                </a:lnTo>
                <a:lnTo>
                  <a:pt x="10810522" y="2026972"/>
                </a:lnTo>
                <a:lnTo>
                  <a:pt x="0" y="20269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93955" y="889493"/>
            <a:ext cx="12300089" cy="147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sz="12744" spc="-318">
                <a:solidFill>
                  <a:srgbClr val="6E5AE2"/>
                </a:solidFill>
                <a:latin typeface="Shrikhand"/>
                <a:ea typeface="Shrikhand"/>
                <a:cs typeface="Shrikhand"/>
                <a:sym typeface="Shrikhand"/>
              </a:rPr>
              <a:t>Definição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901388" y="-3223309"/>
            <a:ext cx="7080019" cy="7292154"/>
          </a:xfrm>
          <a:custGeom>
            <a:avLst/>
            <a:gdLst/>
            <a:ahLst/>
            <a:cxnLst/>
            <a:rect r="r" b="b" t="t" l="l"/>
            <a:pathLst>
              <a:path h="7292154" w="7080019">
                <a:moveTo>
                  <a:pt x="0" y="0"/>
                </a:moveTo>
                <a:lnTo>
                  <a:pt x="7080019" y="0"/>
                </a:lnTo>
                <a:lnTo>
                  <a:pt x="7080019" y="7292154"/>
                </a:lnTo>
                <a:lnTo>
                  <a:pt x="0" y="7292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160186" y="6208296"/>
            <a:ext cx="6898926" cy="7105635"/>
          </a:xfrm>
          <a:custGeom>
            <a:avLst/>
            <a:gdLst/>
            <a:ahLst/>
            <a:cxnLst/>
            <a:rect r="r" b="b" t="t" l="l"/>
            <a:pathLst>
              <a:path h="7105635" w="6898926">
                <a:moveTo>
                  <a:pt x="0" y="0"/>
                </a:moveTo>
                <a:lnTo>
                  <a:pt x="6898925" y="0"/>
                </a:lnTo>
                <a:lnTo>
                  <a:pt x="6898925" y="7105635"/>
                </a:lnTo>
                <a:lnTo>
                  <a:pt x="0" y="7105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26870" y="1028700"/>
            <a:ext cx="2192965" cy="2057400"/>
          </a:xfrm>
          <a:custGeom>
            <a:avLst/>
            <a:gdLst/>
            <a:ahLst/>
            <a:cxnLst/>
            <a:rect r="r" b="b" t="t" l="l"/>
            <a:pathLst>
              <a:path h="2057400" w="2192965">
                <a:moveTo>
                  <a:pt x="0" y="0"/>
                </a:moveTo>
                <a:lnTo>
                  <a:pt x="2192965" y="0"/>
                </a:lnTo>
                <a:lnTo>
                  <a:pt x="219296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848074" y="0"/>
            <a:ext cx="1436115" cy="1436115"/>
          </a:xfrm>
          <a:custGeom>
            <a:avLst/>
            <a:gdLst/>
            <a:ahLst/>
            <a:cxnLst/>
            <a:rect r="r" b="b" t="t" l="l"/>
            <a:pathLst>
              <a:path h="1436115" w="1436115">
                <a:moveTo>
                  <a:pt x="0" y="0"/>
                </a:moveTo>
                <a:lnTo>
                  <a:pt x="1436115" y="0"/>
                </a:lnTo>
                <a:lnTo>
                  <a:pt x="1436115" y="1436115"/>
                </a:lnTo>
                <a:lnTo>
                  <a:pt x="0" y="14361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26115" y="6734848"/>
            <a:ext cx="3466370" cy="5777283"/>
          </a:xfrm>
          <a:custGeom>
            <a:avLst/>
            <a:gdLst/>
            <a:ahLst/>
            <a:cxnLst/>
            <a:rect r="r" b="b" t="t" l="l"/>
            <a:pathLst>
              <a:path h="5777283" w="3466370">
                <a:moveTo>
                  <a:pt x="0" y="0"/>
                </a:moveTo>
                <a:lnTo>
                  <a:pt x="3466370" y="0"/>
                </a:lnTo>
                <a:lnTo>
                  <a:pt x="3466370" y="5777283"/>
                </a:lnTo>
                <a:lnTo>
                  <a:pt x="0" y="57772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89277" y="208184"/>
            <a:ext cx="2019919" cy="3475129"/>
          </a:xfrm>
          <a:custGeom>
            <a:avLst/>
            <a:gdLst/>
            <a:ahLst/>
            <a:cxnLst/>
            <a:rect r="r" b="b" t="t" l="l"/>
            <a:pathLst>
              <a:path h="3475129" w="2019919">
                <a:moveTo>
                  <a:pt x="0" y="0"/>
                </a:moveTo>
                <a:lnTo>
                  <a:pt x="2019918" y="0"/>
                </a:lnTo>
                <a:lnTo>
                  <a:pt x="2019918" y="3475129"/>
                </a:lnTo>
                <a:lnTo>
                  <a:pt x="0" y="34751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018237" y="2320045"/>
            <a:ext cx="12251527" cy="659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>
                <a:solidFill>
                  <a:srgbClr val="6E5AE2"/>
                </a:solidFill>
                <a:latin typeface="Happy Font TH"/>
                <a:ea typeface="Happy Font TH"/>
                <a:cs typeface="Happy Font TH"/>
                <a:sym typeface="Happy Font TH"/>
              </a:rPr>
              <a:t>Crystal é uma linguagem de programação de código aberto, com sintaxe inspirada no Ruby, que visa a produtividade e o desempenho. Ele tem uma sintaxe elegante e uma tipagem estática, mas sem a necessidade de declarar tipos de variáveis. O Crystal é compilado para código nativo, e não para bytecode, e usa LLVM para gerar o código binário.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66613">
            <a:off x="3824292" y="-4098443"/>
            <a:ext cx="10639415" cy="18483887"/>
          </a:xfrm>
          <a:custGeom>
            <a:avLst/>
            <a:gdLst/>
            <a:ahLst/>
            <a:cxnLst/>
            <a:rect r="r" b="b" t="t" l="l"/>
            <a:pathLst>
              <a:path h="18483887" w="10639415">
                <a:moveTo>
                  <a:pt x="10639416" y="199319"/>
                </a:moveTo>
                <a:lnTo>
                  <a:pt x="10285069" y="18483886"/>
                </a:lnTo>
                <a:lnTo>
                  <a:pt x="0" y="18284567"/>
                </a:lnTo>
                <a:lnTo>
                  <a:pt x="354347" y="0"/>
                </a:lnTo>
                <a:lnTo>
                  <a:pt x="10639416" y="199319"/>
                </a:lnTo>
                <a:close/>
              </a:path>
            </a:pathLst>
          </a:custGeom>
          <a:blipFill>
            <a:blip r:embed="rId2"/>
            <a:stretch>
              <a:fillRect l="-11420" t="0" r="-1142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980" y="527374"/>
            <a:ext cx="16724040" cy="9232251"/>
            <a:chOff x="0" y="0"/>
            <a:chExt cx="1843346" cy="10175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3346" cy="1017591"/>
            </a:xfrm>
            <a:custGeom>
              <a:avLst/>
              <a:gdLst/>
              <a:ahLst/>
              <a:cxnLst/>
              <a:rect r="r" b="b" t="t" l="l"/>
              <a:pathLst>
                <a:path h="1017591" w="1843346">
                  <a:moveTo>
                    <a:pt x="921673" y="0"/>
                  </a:moveTo>
                  <a:cubicBezTo>
                    <a:pt x="412647" y="0"/>
                    <a:pt x="0" y="227796"/>
                    <a:pt x="0" y="508796"/>
                  </a:cubicBezTo>
                  <a:cubicBezTo>
                    <a:pt x="0" y="789796"/>
                    <a:pt x="412647" y="1017591"/>
                    <a:pt x="921673" y="1017591"/>
                  </a:cubicBezTo>
                  <a:cubicBezTo>
                    <a:pt x="1430699" y="1017591"/>
                    <a:pt x="1843346" y="789796"/>
                    <a:pt x="1843346" y="508796"/>
                  </a:cubicBezTo>
                  <a:cubicBezTo>
                    <a:pt x="1843346" y="227796"/>
                    <a:pt x="1430699" y="0"/>
                    <a:pt x="9216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72814" y="47774"/>
              <a:ext cx="1497719" cy="874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27300" y="-1928040"/>
            <a:ext cx="5105504" cy="5627309"/>
          </a:xfrm>
          <a:custGeom>
            <a:avLst/>
            <a:gdLst/>
            <a:ahLst/>
            <a:cxnLst/>
            <a:rect r="r" b="b" t="t" l="l"/>
            <a:pathLst>
              <a:path h="5627309" w="5105504">
                <a:moveTo>
                  <a:pt x="0" y="0"/>
                </a:moveTo>
                <a:lnTo>
                  <a:pt x="5105505" y="0"/>
                </a:lnTo>
                <a:lnTo>
                  <a:pt x="5105505" y="5627309"/>
                </a:lnTo>
                <a:lnTo>
                  <a:pt x="0" y="5627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52831">
            <a:off x="-3423871" y="7257862"/>
            <a:ext cx="7289793" cy="8034842"/>
          </a:xfrm>
          <a:custGeom>
            <a:avLst/>
            <a:gdLst/>
            <a:ahLst/>
            <a:cxnLst/>
            <a:rect r="r" b="b" t="t" l="l"/>
            <a:pathLst>
              <a:path h="8034842" w="7289793">
                <a:moveTo>
                  <a:pt x="0" y="0"/>
                </a:moveTo>
                <a:lnTo>
                  <a:pt x="7289793" y="0"/>
                </a:lnTo>
                <a:lnTo>
                  <a:pt x="7289793" y="8034842"/>
                </a:lnTo>
                <a:lnTo>
                  <a:pt x="0" y="80348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60103" y="386201"/>
            <a:ext cx="12089158" cy="2266717"/>
          </a:xfrm>
          <a:custGeom>
            <a:avLst/>
            <a:gdLst/>
            <a:ahLst/>
            <a:cxnLst/>
            <a:rect r="r" b="b" t="t" l="l"/>
            <a:pathLst>
              <a:path h="2266717" w="12089158">
                <a:moveTo>
                  <a:pt x="0" y="0"/>
                </a:moveTo>
                <a:lnTo>
                  <a:pt x="12089158" y="0"/>
                </a:lnTo>
                <a:lnTo>
                  <a:pt x="12089158" y="2266717"/>
                </a:lnTo>
                <a:lnTo>
                  <a:pt x="0" y="22667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243974"/>
            <a:ext cx="2239078" cy="3120666"/>
          </a:xfrm>
          <a:custGeom>
            <a:avLst/>
            <a:gdLst/>
            <a:ahLst/>
            <a:cxnLst/>
            <a:rect r="r" b="b" t="t" l="l"/>
            <a:pathLst>
              <a:path h="3120666" w="2239078">
                <a:moveTo>
                  <a:pt x="0" y="0"/>
                </a:moveTo>
                <a:lnTo>
                  <a:pt x="2239078" y="0"/>
                </a:lnTo>
                <a:lnTo>
                  <a:pt x="2239078" y="3120666"/>
                </a:lnTo>
                <a:lnTo>
                  <a:pt x="0" y="31206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69672" y="6876777"/>
            <a:ext cx="4387767" cy="5231317"/>
          </a:xfrm>
          <a:custGeom>
            <a:avLst/>
            <a:gdLst/>
            <a:ahLst/>
            <a:cxnLst/>
            <a:rect r="r" b="b" t="t" l="l"/>
            <a:pathLst>
              <a:path h="5231317" w="4387767">
                <a:moveTo>
                  <a:pt x="0" y="0"/>
                </a:moveTo>
                <a:lnTo>
                  <a:pt x="4387767" y="0"/>
                </a:lnTo>
                <a:lnTo>
                  <a:pt x="4387767" y="5231317"/>
                </a:lnTo>
                <a:lnTo>
                  <a:pt x="0" y="5231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4542" y="1269543"/>
            <a:ext cx="1851122" cy="1851122"/>
          </a:xfrm>
          <a:custGeom>
            <a:avLst/>
            <a:gdLst/>
            <a:ahLst/>
            <a:cxnLst/>
            <a:rect r="r" b="b" t="t" l="l"/>
            <a:pathLst>
              <a:path h="1851122" w="1851122">
                <a:moveTo>
                  <a:pt x="0" y="0"/>
                </a:moveTo>
                <a:lnTo>
                  <a:pt x="1851122" y="0"/>
                </a:lnTo>
                <a:lnTo>
                  <a:pt x="1851122" y="1851123"/>
                </a:lnTo>
                <a:lnTo>
                  <a:pt x="0" y="18511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987442" y="0"/>
            <a:ext cx="2313957" cy="1771229"/>
          </a:xfrm>
          <a:custGeom>
            <a:avLst/>
            <a:gdLst/>
            <a:ahLst/>
            <a:cxnLst/>
            <a:rect r="r" b="b" t="t" l="l"/>
            <a:pathLst>
              <a:path h="1771229" w="2313957">
                <a:moveTo>
                  <a:pt x="0" y="0"/>
                </a:moveTo>
                <a:lnTo>
                  <a:pt x="2313957" y="0"/>
                </a:lnTo>
                <a:lnTo>
                  <a:pt x="2313957" y="1771229"/>
                </a:lnTo>
                <a:lnTo>
                  <a:pt x="0" y="1771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98402" y="853621"/>
            <a:ext cx="11950858" cy="133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3"/>
              </a:lnSpc>
            </a:pPr>
            <a:r>
              <a:rPr lang="en-US" sz="11479" spc="-286">
                <a:solidFill>
                  <a:srgbClr val="6E5AE2"/>
                </a:solidFill>
                <a:latin typeface="Shrikhand"/>
                <a:ea typeface="Shrikhand"/>
                <a:cs typeface="Shrikhand"/>
                <a:sym typeface="Shrikhand"/>
              </a:rPr>
              <a:t>Como funciona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31322" y="2334723"/>
            <a:ext cx="14225356" cy="637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Não há uma metodologia Crystal e sim diferentes tipos de metodologia Crystal para diferentes tipos de projeto, por isso chamamos de família Crystal. É uma família de metodologias que une diferentes modelos de processo.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Segundo os autores da metodologia, acredita-se que a metodologia adequada é baseada no tamanho da equipe e nos riscos envolvidos no projeto. Por isso, a família Crystal é dividida em cores, onde deve-se escolher a cor que mais for apropriada para cada projeto, de acordo com o nível de criticidade e o tamanho da equipe.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Por exemplo, um projeto com 50 pessoas envolvidas precisa de uma metodologia mais pesada do que um projeto com 10 pessoas.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66613">
            <a:off x="3824292" y="-4098443"/>
            <a:ext cx="10639415" cy="18483887"/>
          </a:xfrm>
          <a:custGeom>
            <a:avLst/>
            <a:gdLst/>
            <a:ahLst/>
            <a:cxnLst/>
            <a:rect r="r" b="b" t="t" l="l"/>
            <a:pathLst>
              <a:path h="18483887" w="10639415">
                <a:moveTo>
                  <a:pt x="10639416" y="199319"/>
                </a:moveTo>
                <a:lnTo>
                  <a:pt x="10285069" y="18483886"/>
                </a:lnTo>
                <a:lnTo>
                  <a:pt x="0" y="18284567"/>
                </a:lnTo>
                <a:lnTo>
                  <a:pt x="354347" y="0"/>
                </a:lnTo>
                <a:lnTo>
                  <a:pt x="10639416" y="199319"/>
                </a:lnTo>
                <a:close/>
              </a:path>
            </a:pathLst>
          </a:custGeom>
          <a:blipFill>
            <a:blip r:embed="rId2"/>
            <a:stretch>
              <a:fillRect l="-11420" t="0" r="-1142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980" y="527374"/>
            <a:ext cx="16724040" cy="9232251"/>
            <a:chOff x="0" y="0"/>
            <a:chExt cx="1843346" cy="10175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3346" cy="1017591"/>
            </a:xfrm>
            <a:custGeom>
              <a:avLst/>
              <a:gdLst/>
              <a:ahLst/>
              <a:cxnLst/>
              <a:rect r="r" b="b" t="t" l="l"/>
              <a:pathLst>
                <a:path h="1017591" w="1843346">
                  <a:moveTo>
                    <a:pt x="921673" y="0"/>
                  </a:moveTo>
                  <a:cubicBezTo>
                    <a:pt x="412647" y="0"/>
                    <a:pt x="0" y="227796"/>
                    <a:pt x="0" y="508796"/>
                  </a:cubicBezTo>
                  <a:cubicBezTo>
                    <a:pt x="0" y="789796"/>
                    <a:pt x="412647" y="1017591"/>
                    <a:pt x="921673" y="1017591"/>
                  </a:cubicBezTo>
                  <a:cubicBezTo>
                    <a:pt x="1430699" y="1017591"/>
                    <a:pt x="1843346" y="789796"/>
                    <a:pt x="1843346" y="508796"/>
                  </a:cubicBezTo>
                  <a:cubicBezTo>
                    <a:pt x="1843346" y="227796"/>
                    <a:pt x="1430699" y="0"/>
                    <a:pt x="9216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72814" y="47774"/>
              <a:ext cx="1497719" cy="874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27300" y="-1928040"/>
            <a:ext cx="5105504" cy="5627309"/>
          </a:xfrm>
          <a:custGeom>
            <a:avLst/>
            <a:gdLst/>
            <a:ahLst/>
            <a:cxnLst/>
            <a:rect r="r" b="b" t="t" l="l"/>
            <a:pathLst>
              <a:path h="5627309" w="5105504">
                <a:moveTo>
                  <a:pt x="0" y="0"/>
                </a:moveTo>
                <a:lnTo>
                  <a:pt x="5105505" y="0"/>
                </a:lnTo>
                <a:lnTo>
                  <a:pt x="5105505" y="5627309"/>
                </a:lnTo>
                <a:lnTo>
                  <a:pt x="0" y="5627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52831">
            <a:off x="-3423871" y="7257862"/>
            <a:ext cx="7289793" cy="8034842"/>
          </a:xfrm>
          <a:custGeom>
            <a:avLst/>
            <a:gdLst/>
            <a:ahLst/>
            <a:cxnLst/>
            <a:rect r="r" b="b" t="t" l="l"/>
            <a:pathLst>
              <a:path h="8034842" w="7289793">
                <a:moveTo>
                  <a:pt x="0" y="0"/>
                </a:moveTo>
                <a:lnTo>
                  <a:pt x="7289793" y="0"/>
                </a:lnTo>
                <a:lnTo>
                  <a:pt x="7289793" y="8034842"/>
                </a:lnTo>
                <a:lnTo>
                  <a:pt x="0" y="80348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60103" y="266329"/>
            <a:ext cx="12089158" cy="2266717"/>
          </a:xfrm>
          <a:custGeom>
            <a:avLst/>
            <a:gdLst/>
            <a:ahLst/>
            <a:cxnLst/>
            <a:rect r="r" b="b" t="t" l="l"/>
            <a:pathLst>
              <a:path h="2266717" w="12089158">
                <a:moveTo>
                  <a:pt x="0" y="0"/>
                </a:moveTo>
                <a:lnTo>
                  <a:pt x="12089158" y="0"/>
                </a:lnTo>
                <a:lnTo>
                  <a:pt x="12089158" y="2266717"/>
                </a:lnTo>
                <a:lnTo>
                  <a:pt x="0" y="22667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243974"/>
            <a:ext cx="2239078" cy="3120666"/>
          </a:xfrm>
          <a:custGeom>
            <a:avLst/>
            <a:gdLst/>
            <a:ahLst/>
            <a:cxnLst/>
            <a:rect r="r" b="b" t="t" l="l"/>
            <a:pathLst>
              <a:path h="3120666" w="2239078">
                <a:moveTo>
                  <a:pt x="0" y="0"/>
                </a:moveTo>
                <a:lnTo>
                  <a:pt x="2239078" y="0"/>
                </a:lnTo>
                <a:lnTo>
                  <a:pt x="2239078" y="3120666"/>
                </a:lnTo>
                <a:lnTo>
                  <a:pt x="0" y="31206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69672" y="6876777"/>
            <a:ext cx="4387767" cy="5231317"/>
          </a:xfrm>
          <a:custGeom>
            <a:avLst/>
            <a:gdLst/>
            <a:ahLst/>
            <a:cxnLst/>
            <a:rect r="r" b="b" t="t" l="l"/>
            <a:pathLst>
              <a:path h="5231317" w="4387767">
                <a:moveTo>
                  <a:pt x="0" y="0"/>
                </a:moveTo>
                <a:lnTo>
                  <a:pt x="4387767" y="0"/>
                </a:lnTo>
                <a:lnTo>
                  <a:pt x="4387767" y="5231317"/>
                </a:lnTo>
                <a:lnTo>
                  <a:pt x="0" y="5231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4542" y="1269543"/>
            <a:ext cx="1851122" cy="1851122"/>
          </a:xfrm>
          <a:custGeom>
            <a:avLst/>
            <a:gdLst/>
            <a:ahLst/>
            <a:cxnLst/>
            <a:rect r="r" b="b" t="t" l="l"/>
            <a:pathLst>
              <a:path h="1851122" w="1851122">
                <a:moveTo>
                  <a:pt x="0" y="0"/>
                </a:moveTo>
                <a:lnTo>
                  <a:pt x="1851122" y="0"/>
                </a:lnTo>
                <a:lnTo>
                  <a:pt x="1851122" y="1851123"/>
                </a:lnTo>
                <a:lnTo>
                  <a:pt x="0" y="18511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987442" y="0"/>
            <a:ext cx="2313957" cy="1771229"/>
          </a:xfrm>
          <a:custGeom>
            <a:avLst/>
            <a:gdLst/>
            <a:ahLst/>
            <a:cxnLst/>
            <a:rect r="r" b="b" t="t" l="l"/>
            <a:pathLst>
              <a:path h="1771229" w="2313957">
                <a:moveTo>
                  <a:pt x="0" y="0"/>
                </a:moveTo>
                <a:lnTo>
                  <a:pt x="2313957" y="0"/>
                </a:lnTo>
                <a:lnTo>
                  <a:pt x="2313957" y="1771229"/>
                </a:lnTo>
                <a:lnTo>
                  <a:pt x="0" y="1771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98402" y="936949"/>
            <a:ext cx="11950858" cy="133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3"/>
              </a:lnSpc>
            </a:pPr>
            <a:r>
              <a:rPr lang="en-US" sz="11479" spc="-286">
                <a:solidFill>
                  <a:srgbClr val="6E5AE2"/>
                </a:solidFill>
                <a:latin typeface="Shrikhand"/>
                <a:ea typeface="Shrikhand"/>
                <a:cs typeface="Shrikhand"/>
                <a:sym typeface="Shrikhand"/>
              </a:rPr>
              <a:t>Como funciona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11930" y="2290445"/>
            <a:ext cx="12064140" cy="696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Algumas práticas da metodologia são:</a:t>
            </a:r>
          </a:p>
          <a:p>
            <a:pPr algn="just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a entrega em intervalos regulares;</a:t>
            </a:r>
          </a:p>
          <a:p>
            <a:pPr algn="just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o monitoramento do progresso;</a:t>
            </a:r>
          </a:p>
          <a:p>
            <a:pPr algn="just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envolvimento direto com o cliente;</a:t>
            </a:r>
          </a:p>
          <a:p>
            <a:pPr algn="just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inspeções constantes a cada incremento;</a:t>
            </a: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 </a:t>
            </a:r>
            <a:r>
              <a:rPr lang="en-US" sz="3599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os feedback que servem para ajuste do produto e da metodologia caso necessário.</a:t>
            </a: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Você pode utilizar as metodologias da família Crystal em projetos de alta ou baixa criticidade. A ideia de Crystal é permitir que cada organização implemente as atividades que lhe pareçam adequadas.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980" y="527374"/>
            <a:ext cx="16724040" cy="9232251"/>
            <a:chOff x="0" y="0"/>
            <a:chExt cx="1843346" cy="10175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3346" cy="1017591"/>
            </a:xfrm>
            <a:custGeom>
              <a:avLst/>
              <a:gdLst/>
              <a:ahLst/>
              <a:cxnLst/>
              <a:rect r="r" b="b" t="t" l="l"/>
              <a:pathLst>
                <a:path h="1017591" w="1843346">
                  <a:moveTo>
                    <a:pt x="921673" y="0"/>
                  </a:moveTo>
                  <a:cubicBezTo>
                    <a:pt x="412647" y="0"/>
                    <a:pt x="0" y="227796"/>
                    <a:pt x="0" y="508796"/>
                  </a:cubicBezTo>
                  <a:cubicBezTo>
                    <a:pt x="0" y="789796"/>
                    <a:pt x="412647" y="1017591"/>
                    <a:pt x="921673" y="1017591"/>
                  </a:cubicBezTo>
                  <a:cubicBezTo>
                    <a:pt x="1430699" y="1017591"/>
                    <a:pt x="1843346" y="789796"/>
                    <a:pt x="1843346" y="508796"/>
                  </a:cubicBezTo>
                  <a:cubicBezTo>
                    <a:pt x="1843346" y="227796"/>
                    <a:pt x="1430699" y="0"/>
                    <a:pt x="9216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72814" y="47774"/>
              <a:ext cx="1497719" cy="874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099421" y="204162"/>
            <a:ext cx="12089158" cy="2266717"/>
          </a:xfrm>
          <a:custGeom>
            <a:avLst/>
            <a:gdLst/>
            <a:ahLst/>
            <a:cxnLst/>
            <a:rect r="r" b="b" t="t" l="l"/>
            <a:pathLst>
              <a:path h="2266717" w="12089158">
                <a:moveTo>
                  <a:pt x="0" y="0"/>
                </a:moveTo>
                <a:lnTo>
                  <a:pt x="12089158" y="0"/>
                </a:lnTo>
                <a:lnTo>
                  <a:pt x="12089158" y="2266718"/>
                </a:lnTo>
                <a:lnTo>
                  <a:pt x="0" y="2266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30397" y="736499"/>
            <a:ext cx="11027206" cy="1402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74"/>
              </a:lnSpc>
            </a:pPr>
            <a:r>
              <a:rPr lang="en-US" sz="10574" spc="-264">
                <a:solidFill>
                  <a:srgbClr val="CA4E8D"/>
                </a:solidFill>
                <a:latin typeface="Shrikhand"/>
                <a:ea typeface="Shrikhand"/>
                <a:cs typeface="Shrikhand"/>
                <a:sym typeface="Shrikhand"/>
              </a:rPr>
              <a:t>Nível critico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7412294">
            <a:off x="14671648" y="5901983"/>
            <a:ext cx="7232704" cy="7232704"/>
          </a:xfrm>
          <a:custGeom>
            <a:avLst/>
            <a:gdLst/>
            <a:ahLst/>
            <a:cxnLst/>
            <a:rect r="r" b="b" t="t" l="l"/>
            <a:pathLst>
              <a:path h="7232704" w="7232704">
                <a:moveTo>
                  <a:pt x="0" y="0"/>
                </a:moveTo>
                <a:lnTo>
                  <a:pt x="7232704" y="0"/>
                </a:lnTo>
                <a:lnTo>
                  <a:pt x="7232704" y="7232704"/>
                </a:lnTo>
                <a:lnTo>
                  <a:pt x="0" y="7232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333637" y="-2273360"/>
            <a:ext cx="5964034" cy="5964034"/>
          </a:xfrm>
          <a:custGeom>
            <a:avLst/>
            <a:gdLst/>
            <a:ahLst/>
            <a:cxnLst/>
            <a:rect r="r" b="b" t="t" l="l"/>
            <a:pathLst>
              <a:path h="5964034" w="5964034">
                <a:moveTo>
                  <a:pt x="0" y="0"/>
                </a:moveTo>
                <a:lnTo>
                  <a:pt x="5964034" y="0"/>
                </a:lnTo>
                <a:lnTo>
                  <a:pt x="5964034" y="5964033"/>
                </a:lnTo>
                <a:lnTo>
                  <a:pt x="0" y="59640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59964" y="7821295"/>
            <a:ext cx="3674869" cy="3697981"/>
          </a:xfrm>
          <a:custGeom>
            <a:avLst/>
            <a:gdLst/>
            <a:ahLst/>
            <a:cxnLst/>
            <a:rect r="r" b="b" t="t" l="l"/>
            <a:pathLst>
              <a:path h="3697981" w="3674869">
                <a:moveTo>
                  <a:pt x="0" y="0"/>
                </a:moveTo>
                <a:lnTo>
                  <a:pt x="3674869" y="0"/>
                </a:lnTo>
                <a:lnTo>
                  <a:pt x="3674869" y="3697982"/>
                </a:lnTo>
                <a:lnTo>
                  <a:pt x="0" y="36979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25047" y="-1139458"/>
            <a:ext cx="3668506" cy="3696228"/>
          </a:xfrm>
          <a:custGeom>
            <a:avLst/>
            <a:gdLst/>
            <a:ahLst/>
            <a:cxnLst/>
            <a:rect r="r" b="b" t="t" l="l"/>
            <a:pathLst>
              <a:path h="3696228" w="3668506">
                <a:moveTo>
                  <a:pt x="0" y="0"/>
                </a:moveTo>
                <a:lnTo>
                  <a:pt x="3668506" y="0"/>
                </a:lnTo>
                <a:lnTo>
                  <a:pt x="3668506" y="3696228"/>
                </a:lnTo>
                <a:lnTo>
                  <a:pt x="0" y="36962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07479" y="2273934"/>
            <a:ext cx="12873041" cy="294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E5AE2"/>
                </a:solidFill>
                <a:latin typeface="Happy Font TH"/>
                <a:ea typeface="Happy Font TH"/>
                <a:cs typeface="Happy Font TH"/>
                <a:sym typeface="Happy Font TH"/>
              </a:rPr>
              <a:t>Segmentado em “C” (“Comfort” ou conforto), “D” (“Discretionary Money” ou baixo custo), “E” (“Essential Money” ou alto custo), e “L” (“Life” ou risco de vida), este parâmetro considera a importância e o impacto do projeto para a organização. </a:t>
            </a:r>
          </a:p>
          <a:p>
            <a:pPr algn="ctr">
              <a:lnSpc>
                <a:spcPts val="44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414905" y="4786630"/>
            <a:ext cx="11629103" cy="447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6E5AE2"/>
                </a:solidFill>
                <a:latin typeface="Happy Font TH"/>
                <a:ea typeface="Happy Font TH"/>
                <a:cs typeface="Happy Font TH"/>
                <a:sym typeface="Happy Font TH"/>
              </a:rPr>
              <a:t>C (Comfort): </a:t>
            </a:r>
            <a:r>
              <a:rPr lang="en-US" sz="3200">
                <a:solidFill>
                  <a:srgbClr val="6E5AE2"/>
                </a:solidFill>
                <a:latin typeface="Happy Font TH"/>
                <a:ea typeface="Happy Font TH"/>
                <a:cs typeface="Happy Font TH"/>
                <a:sym typeface="Happy Font TH"/>
              </a:rPr>
              <a:t>Projetos que, se falharem, terão um impacto mínimo nas operações da empresa.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6E5AE2"/>
                </a:solidFill>
                <a:latin typeface="Happy Font TH"/>
                <a:ea typeface="Happy Font TH"/>
                <a:cs typeface="Happy Font TH"/>
                <a:sym typeface="Happy Font TH"/>
              </a:rPr>
              <a:t>D (Discretionary Money): Projetos com maior impacto financeiro, mas que ainda podem ser ajustados sem grande prejuízo.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6E5AE2"/>
                </a:solidFill>
                <a:latin typeface="Happy Font TH"/>
                <a:ea typeface="Happy Font TH"/>
                <a:cs typeface="Happy Font TH"/>
                <a:sym typeface="Happy Font TH"/>
              </a:rPr>
              <a:t>E (Essential Money): Projetos cruciais para a sobrevivência ou o crescimento da empresa.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6E5AE2"/>
                </a:solidFill>
                <a:latin typeface="Happy Font TH"/>
                <a:ea typeface="Happy Font TH"/>
                <a:cs typeface="Happy Font TH"/>
                <a:sym typeface="Happy Font TH"/>
              </a:rPr>
              <a:t>L (Life): Projetos que envolvem a própria existência da organização.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66613">
            <a:off x="3824292" y="-4098443"/>
            <a:ext cx="10639415" cy="18483887"/>
          </a:xfrm>
          <a:custGeom>
            <a:avLst/>
            <a:gdLst/>
            <a:ahLst/>
            <a:cxnLst/>
            <a:rect r="r" b="b" t="t" l="l"/>
            <a:pathLst>
              <a:path h="18483887" w="10639415">
                <a:moveTo>
                  <a:pt x="10639416" y="199319"/>
                </a:moveTo>
                <a:lnTo>
                  <a:pt x="10285069" y="18483886"/>
                </a:lnTo>
                <a:lnTo>
                  <a:pt x="0" y="18284567"/>
                </a:lnTo>
                <a:lnTo>
                  <a:pt x="354347" y="0"/>
                </a:lnTo>
                <a:lnTo>
                  <a:pt x="10639416" y="199319"/>
                </a:lnTo>
                <a:close/>
              </a:path>
            </a:pathLst>
          </a:custGeom>
          <a:blipFill>
            <a:blip r:embed="rId2"/>
            <a:stretch>
              <a:fillRect l="-11420" t="0" r="-1142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980" y="527374"/>
            <a:ext cx="16724040" cy="9232251"/>
            <a:chOff x="0" y="0"/>
            <a:chExt cx="1843346" cy="10175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3346" cy="1017591"/>
            </a:xfrm>
            <a:custGeom>
              <a:avLst/>
              <a:gdLst/>
              <a:ahLst/>
              <a:cxnLst/>
              <a:rect r="r" b="b" t="t" l="l"/>
              <a:pathLst>
                <a:path h="1017591" w="1843346">
                  <a:moveTo>
                    <a:pt x="921673" y="0"/>
                  </a:moveTo>
                  <a:cubicBezTo>
                    <a:pt x="412647" y="0"/>
                    <a:pt x="0" y="227796"/>
                    <a:pt x="0" y="508796"/>
                  </a:cubicBezTo>
                  <a:cubicBezTo>
                    <a:pt x="0" y="789796"/>
                    <a:pt x="412647" y="1017591"/>
                    <a:pt x="921673" y="1017591"/>
                  </a:cubicBezTo>
                  <a:cubicBezTo>
                    <a:pt x="1430699" y="1017591"/>
                    <a:pt x="1843346" y="789796"/>
                    <a:pt x="1843346" y="508796"/>
                  </a:cubicBezTo>
                  <a:cubicBezTo>
                    <a:pt x="1843346" y="227796"/>
                    <a:pt x="1430699" y="0"/>
                    <a:pt x="9216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72814" y="47774"/>
              <a:ext cx="1497719" cy="874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480111" y="-1784955"/>
            <a:ext cx="5105504" cy="5627309"/>
          </a:xfrm>
          <a:custGeom>
            <a:avLst/>
            <a:gdLst/>
            <a:ahLst/>
            <a:cxnLst/>
            <a:rect r="r" b="b" t="t" l="l"/>
            <a:pathLst>
              <a:path h="5627309" w="5105504">
                <a:moveTo>
                  <a:pt x="0" y="0"/>
                </a:moveTo>
                <a:lnTo>
                  <a:pt x="5105504" y="0"/>
                </a:lnTo>
                <a:lnTo>
                  <a:pt x="5105504" y="5627310"/>
                </a:lnTo>
                <a:lnTo>
                  <a:pt x="0" y="5627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52831">
            <a:off x="-2465285" y="7257862"/>
            <a:ext cx="7289793" cy="8034842"/>
          </a:xfrm>
          <a:custGeom>
            <a:avLst/>
            <a:gdLst/>
            <a:ahLst/>
            <a:cxnLst/>
            <a:rect r="r" b="b" t="t" l="l"/>
            <a:pathLst>
              <a:path h="8034842" w="7289793">
                <a:moveTo>
                  <a:pt x="0" y="0"/>
                </a:moveTo>
                <a:lnTo>
                  <a:pt x="7289793" y="0"/>
                </a:lnTo>
                <a:lnTo>
                  <a:pt x="7289793" y="8034842"/>
                </a:lnTo>
                <a:lnTo>
                  <a:pt x="0" y="80348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60103" y="386201"/>
            <a:ext cx="12089158" cy="2266717"/>
          </a:xfrm>
          <a:custGeom>
            <a:avLst/>
            <a:gdLst/>
            <a:ahLst/>
            <a:cxnLst/>
            <a:rect r="r" b="b" t="t" l="l"/>
            <a:pathLst>
              <a:path h="2266717" w="12089158">
                <a:moveTo>
                  <a:pt x="0" y="0"/>
                </a:moveTo>
                <a:lnTo>
                  <a:pt x="12089158" y="0"/>
                </a:lnTo>
                <a:lnTo>
                  <a:pt x="12089158" y="2266717"/>
                </a:lnTo>
                <a:lnTo>
                  <a:pt x="0" y="22667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09627" y="935901"/>
            <a:ext cx="1969519" cy="1717016"/>
          </a:xfrm>
          <a:custGeom>
            <a:avLst/>
            <a:gdLst/>
            <a:ahLst/>
            <a:cxnLst/>
            <a:rect r="r" b="b" t="t" l="l"/>
            <a:pathLst>
              <a:path h="1717016" w="1969519">
                <a:moveTo>
                  <a:pt x="0" y="0"/>
                </a:moveTo>
                <a:lnTo>
                  <a:pt x="1969519" y="0"/>
                </a:lnTo>
                <a:lnTo>
                  <a:pt x="1969519" y="1717017"/>
                </a:lnTo>
                <a:lnTo>
                  <a:pt x="0" y="17170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99523" y="6554528"/>
            <a:ext cx="2062191" cy="3732472"/>
          </a:xfrm>
          <a:custGeom>
            <a:avLst/>
            <a:gdLst/>
            <a:ahLst/>
            <a:cxnLst/>
            <a:rect r="r" b="b" t="t" l="l"/>
            <a:pathLst>
              <a:path h="3732472" w="2062191">
                <a:moveTo>
                  <a:pt x="0" y="0"/>
                </a:moveTo>
                <a:lnTo>
                  <a:pt x="2062191" y="0"/>
                </a:lnTo>
                <a:lnTo>
                  <a:pt x="2062191" y="3732472"/>
                </a:lnTo>
                <a:lnTo>
                  <a:pt x="0" y="3732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523141">
            <a:off x="-555874" y="-290998"/>
            <a:ext cx="4053857" cy="1636745"/>
          </a:xfrm>
          <a:custGeom>
            <a:avLst/>
            <a:gdLst/>
            <a:ahLst/>
            <a:cxnLst/>
            <a:rect r="r" b="b" t="t" l="l"/>
            <a:pathLst>
              <a:path h="1636745" w="4053857">
                <a:moveTo>
                  <a:pt x="0" y="0"/>
                </a:moveTo>
                <a:lnTo>
                  <a:pt x="4053856" y="0"/>
                </a:lnTo>
                <a:lnTo>
                  <a:pt x="4053856" y="1636745"/>
                </a:lnTo>
                <a:lnTo>
                  <a:pt x="0" y="16367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29253" y="258309"/>
            <a:ext cx="11950858" cy="252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3"/>
              </a:lnSpc>
            </a:pPr>
            <a:r>
              <a:rPr lang="en-US" sz="11479" spc="-286">
                <a:solidFill>
                  <a:srgbClr val="6E5AE2"/>
                </a:solidFill>
                <a:latin typeface="Shrikhand"/>
                <a:ea typeface="Shrikhand"/>
                <a:cs typeface="Shrikhand"/>
                <a:sym typeface="Shrikhand"/>
              </a:rPr>
              <a:t>Parâmetro por tamanho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29253" y="2736359"/>
            <a:ext cx="12456491" cy="217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5"/>
              </a:lnSpc>
            </a:pPr>
            <a:r>
              <a:rPr lang="en-US" sz="3125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Dividido em “Crystal Clear” (cristal claro), “Yellow” (amarelo), “Orange” (laranja) e “Red” (vermelho), este parâmetro está relacionado ao tamanho ou à escala do projeto.</a:t>
            </a:r>
          </a:p>
          <a:p>
            <a:pPr algn="ctr">
              <a:lnSpc>
                <a:spcPts val="437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795244" y="4694497"/>
            <a:ext cx="12697512" cy="512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1"/>
              </a:lnSpc>
            </a:pPr>
            <a:r>
              <a:rPr lang="en-US" sz="3244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Crystal Clear: </a:t>
            </a:r>
            <a:r>
              <a:rPr lang="en-US" sz="3244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Projetos pequenos, que envolvem equipes pequenas e podem ser facilmente gerenciados.</a:t>
            </a:r>
          </a:p>
          <a:p>
            <a:pPr algn="ctr">
              <a:lnSpc>
                <a:spcPts val="4541"/>
              </a:lnSpc>
            </a:pPr>
            <a:r>
              <a:rPr lang="en-US" sz="3244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Yellow: Projetos de tamanho médio que exigem um nível moderado, coordenação, documentação.</a:t>
            </a:r>
          </a:p>
          <a:p>
            <a:pPr algn="ctr">
              <a:lnSpc>
                <a:spcPts val="4541"/>
              </a:lnSpc>
            </a:pPr>
            <a:r>
              <a:rPr lang="en-US" sz="3244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Orange: Projetos maiores, que podem envolver várias equipes e demandar processos mais estruturados.</a:t>
            </a:r>
          </a:p>
          <a:p>
            <a:pPr algn="ctr">
              <a:lnSpc>
                <a:spcPts val="4541"/>
              </a:lnSpc>
            </a:pPr>
            <a:r>
              <a:rPr lang="en-US" sz="3244">
                <a:solidFill>
                  <a:srgbClr val="CA4E8D"/>
                </a:solidFill>
                <a:latin typeface="Happy Font TH"/>
                <a:ea typeface="Happy Font TH"/>
                <a:cs typeface="Happy Font TH"/>
                <a:sym typeface="Happy Font TH"/>
              </a:rPr>
              <a:t>Red: Projetos de grande porte e alta complexidade, que requerem abordagens formais e rigorosas.</a:t>
            </a:r>
          </a:p>
          <a:p>
            <a:pPr algn="ctr">
              <a:lnSpc>
                <a:spcPts val="4541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DAGNGJP4YFU</dc:identifier>
  <dcterms:modified xsi:type="dcterms:W3CDTF">2011-08-01T06:04:30Z</dcterms:modified>
  <cp:revision>1</cp:revision>
  <dc:title>Model Crystal</dc:title>
</cp:coreProperties>
</file>